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5" d="100"/>
          <a:sy n="75" d="100"/>
        </p:scale>
        <p:origin x="370" y="3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8470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1"/>
          <p:cNvSpPr/>
          <p:nvPr/>
        </p:nvSpPr>
        <p:spPr>
          <a:xfrm>
            <a:off x="833199" y="2820710"/>
            <a:ext cx="7094339" cy="833199"/>
          </a:xfrm>
          <a:prstGeom prst="rect">
            <a:avLst/>
          </a:prstGeom>
          <a:noFill/>
          <a:ln/>
        </p:spPr>
        <p:txBody>
          <a:bodyPr wrap="none" rtlCol="0" anchor="t"/>
          <a:lstStyle/>
          <a:p>
            <a:pPr marL="0" indent="0">
              <a:lnSpc>
                <a:spcPts val="6561"/>
              </a:lnSpc>
              <a:buNone/>
            </a:pPr>
            <a:r>
              <a:rPr lang="en-US" sz="5249" b="1" kern="0" spc="-105" dirty="0">
                <a:solidFill>
                  <a:srgbClr val="FF75D3"/>
                </a:solidFill>
                <a:latin typeface="adonis-web" pitchFamily="34" charset="0"/>
                <a:ea typeface="adonis-web" pitchFamily="34" charset="-122"/>
                <a:cs typeface="adonis-web" pitchFamily="34" charset="-120"/>
              </a:rPr>
              <a:t>Happiness and Prosperity</a:t>
            </a:r>
            <a:endParaRPr lang="en-US" sz="5249" dirty="0"/>
          </a:p>
        </p:txBody>
      </p:sp>
      <p:sp>
        <p:nvSpPr>
          <p:cNvPr id="5" name="Text 2"/>
          <p:cNvSpPr/>
          <p:nvPr/>
        </p:nvSpPr>
        <p:spPr>
          <a:xfrm>
            <a:off x="833199" y="3987165"/>
            <a:ext cx="747760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Happiness and prosperity are two concepts often pursued in tandem, but the relationship between the two is complex and multifaceted. In this presentation, we'll explore what each of these concepts mean, how they intersect, and strategies to cultivate both in our lives.</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029"/>
          </a:xfrm>
          <a:prstGeom prst="rect">
            <a:avLst/>
          </a:prstGeom>
          <a:solidFill>
            <a:srgbClr val="FFFFFF">
              <a:alpha val="75000"/>
            </a:srgbClr>
          </a:solidFill>
          <a:ln w="13216">
            <a:solidFill>
              <a:srgbClr val="FFFFFF">
                <a:alpha val="64000"/>
              </a:srgbClr>
            </a:solidFill>
            <a:prstDash val="solid"/>
          </a:ln>
        </p:spPr>
        <p:txBody>
          <a:bodyPr/>
          <a:lstStyle/>
          <a:p>
            <a:endParaRPr lang="en-US"/>
          </a:p>
        </p:txBody>
      </p:sp>
      <p:sp>
        <p:nvSpPr>
          <p:cNvPr id="4" name="Text 1"/>
          <p:cNvSpPr/>
          <p:nvPr/>
        </p:nvSpPr>
        <p:spPr>
          <a:xfrm>
            <a:off x="2559725" y="584954"/>
            <a:ext cx="9510832" cy="1329452"/>
          </a:xfrm>
          <a:prstGeom prst="rect">
            <a:avLst/>
          </a:prstGeom>
          <a:noFill/>
          <a:ln/>
        </p:spPr>
        <p:txBody>
          <a:bodyPr wrap="square" rtlCol="0" anchor="t"/>
          <a:lstStyle/>
          <a:p>
            <a:pPr marL="0" indent="0">
              <a:lnSpc>
                <a:spcPts val="5235"/>
              </a:lnSpc>
              <a:buNone/>
            </a:pPr>
            <a:r>
              <a:rPr lang="en-US" sz="4188" b="1" kern="0" spc="-84" dirty="0">
                <a:solidFill>
                  <a:srgbClr val="FF75D3"/>
                </a:solidFill>
                <a:latin typeface="adonis-web" pitchFamily="34" charset="0"/>
                <a:ea typeface="adonis-web" pitchFamily="34" charset="-122"/>
                <a:cs typeface="adonis-web" pitchFamily="34" charset="-120"/>
              </a:rPr>
              <a:t>The Definition of Happiness and Prosperity</a:t>
            </a:r>
            <a:endParaRPr lang="en-US" sz="4188" dirty="0"/>
          </a:p>
        </p:txBody>
      </p:sp>
      <p:sp>
        <p:nvSpPr>
          <p:cNvPr id="5" name="Shape 2"/>
          <p:cNvSpPr/>
          <p:nvPr/>
        </p:nvSpPr>
        <p:spPr>
          <a:xfrm>
            <a:off x="7293888" y="2339816"/>
            <a:ext cx="42505" cy="5306258"/>
          </a:xfrm>
          <a:prstGeom prst="rect">
            <a:avLst/>
          </a:prstGeom>
          <a:solidFill>
            <a:srgbClr val="D7A1F7"/>
          </a:solidFill>
          <a:ln/>
        </p:spPr>
        <p:txBody>
          <a:bodyPr/>
          <a:lstStyle/>
          <a:p>
            <a:endParaRPr lang="en-US"/>
          </a:p>
        </p:txBody>
      </p:sp>
      <p:sp>
        <p:nvSpPr>
          <p:cNvPr id="6" name="Shape 3"/>
          <p:cNvSpPr/>
          <p:nvPr/>
        </p:nvSpPr>
        <p:spPr>
          <a:xfrm>
            <a:off x="7554397" y="2723971"/>
            <a:ext cx="744498" cy="42505"/>
          </a:xfrm>
          <a:prstGeom prst="rect">
            <a:avLst/>
          </a:prstGeom>
          <a:solidFill>
            <a:srgbClr val="D7A1F7"/>
          </a:solidFill>
          <a:ln/>
        </p:spPr>
        <p:txBody>
          <a:bodyPr/>
          <a:lstStyle/>
          <a:p>
            <a:endParaRPr lang="en-US"/>
          </a:p>
        </p:txBody>
      </p:sp>
      <p:sp>
        <p:nvSpPr>
          <p:cNvPr id="7" name="Shape 4"/>
          <p:cNvSpPr/>
          <p:nvPr/>
        </p:nvSpPr>
        <p:spPr>
          <a:xfrm>
            <a:off x="7075765" y="2506028"/>
            <a:ext cx="478631" cy="478631"/>
          </a:xfrm>
          <a:prstGeom prst="roundRect">
            <a:avLst>
              <a:gd name="adj" fmla="val 20002"/>
            </a:avLst>
          </a:prstGeom>
          <a:solidFill>
            <a:srgbClr val="EBD0FB"/>
          </a:solidFill>
          <a:ln w="13216">
            <a:solidFill>
              <a:srgbClr val="D7A1F7"/>
            </a:solidFill>
            <a:prstDash val="solid"/>
          </a:ln>
        </p:spPr>
        <p:txBody>
          <a:bodyPr/>
          <a:lstStyle/>
          <a:p>
            <a:endParaRPr lang="en-US"/>
          </a:p>
        </p:txBody>
      </p:sp>
      <p:sp>
        <p:nvSpPr>
          <p:cNvPr id="8" name="Text 5"/>
          <p:cNvSpPr/>
          <p:nvPr/>
        </p:nvSpPr>
        <p:spPr>
          <a:xfrm>
            <a:off x="7226737" y="2545913"/>
            <a:ext cx="176570" cy="398859"/>
          </a:xfrm>
          <a:prstGeom prst="rect">
            <a:avLst/>
          </a:prstGeom>
          <a:noFill/>
          <a:ln/>
        </p:spPr>
        <p:txBody>
          <a:bodyPr wrap="none" rtlCol="0" anchor="t"/>
          <a:lstStyle/>
          <a:p>
            <a:pPr marL="0" indent="0" algn="ctr">
              <a:lnSpc>
                <a:spcPts val="3141"/>
              </a:lnSpc>
              <a:buNone/>
            </a:pPr>
            <a:r>
              <a:rPr lang="en-US" sz="2513" b="1" kern="0" spc="-50" dirty="0">
                <a:solidFill>
                  <a:srgbClr val="272525"/>
                </a:solidFill>
                <a:latin typeface="adonis-web" pitchFamily="34" charset="0"/>
                <a:ea typeface="adonis-web" pitchFamily="34" charset="-122"/>
                <a:cs typeface="adonis-web" pitchFamily="34" charset="-120"/>
              </a:rPr>
              <a:t>1</a:t>
            </a:r>
            <a:endParaRPr lang="en-US" sz="2513" dirty="0"/>
          </a:p>
        </p:txBody>
      </p:sp>
      <p:sp>
        <p:nvSpPr>
          <p:cNvPr id="9" name="Text 6"/>
          <p:cNvSpPr/>
          <p:nvPr/>
        </p:nvSpPr>
        <p:spPr>
          <a:xfrm>
            <a:off x="8485108" y="2552462"/>
            <a:ext cx="2127409" cy="332423"/>
          </a:xfrm>
          <a:prstGeom prst="rect">
            <a:avLst/>
          </a:prstGeom>
          <a:noFill/>
          <a:ln/>
        </p:spPr>
        <p:txBody>
          <a:bodyPr wrap="none" rtlCol="0" anchor="t"/>
          <a:lstStyle/>
          <a:p>
            <a:pPr marL="0" indent="0" algn="l">
              <a:lnSpc>
                <a:spcPts val="2617"/>
              </a:lnSpc>
              <a:buNone/>
            </a:pPr>
            <a:r>
              <a:rPr lang="en-US" sz="2094" b="1" kern="0" spc="-42" dirty="0">
                <a:solidFill>
                  <a:srgbClr val="272525"/>
                </a:solidFill>
                <a:latin typeface="adonis-web" pitchFamily="34" charset="0"/>
                <a:ea typeface="adonis-web" pitchFamily="34" charset="-122"/>
                <a:cs typeface="adonis-web" pitchFamily="34" charset="-120"/>
              </a:rPr>
              <a:t>Happiness</a:t>
            </a:r>
            <a:endParaRPr lang="en-US" sz="2094" dirty="0"/>
          </a:p>
        </p:txBody>
      </p:sp>
      <p:sp>
        <p:nvSpPr>
          <p:cNvPr id="10" name="Text 7"/>
          <p:cNvSpPr/>
          <p:nvPr/>
        </p:nvSpPr>
        <p:spPr>
          <a:xfrm>
            <a:off x="8485108" y="3097530"/>
            <a:ext cx="3585448" cy="2723198"/>
          </a:xfrm>
          <a:prstGeom prst="rect">
            <a:avLst/>
          </a:prstGeom>
          <a:noFill/>
          <a:ln/>
        </p:spPr>
        <p:txBody>
          <a:bodyPr wrap="square" rtlCol="0" anchor="t"/>
          <a:lstStyle/>
          <a:p>
            <a:pPr marL="0" indent="0" algn="l">
              <a:lnSpc>
                <a:spcPts val="2680"/>
              </a:lnSpc>
              <a:buNone/>
            </a:pPr>
            <a:r>
              <a:rPr lang="en-US" sz="1675" kern="0" spc="-34" dirty="0">
                <a:solidFill>
                  <a:srgbClr val="272525"/>
                </a:solidFill>
                <a:latin typeface="Source Sans Pro" pitchFamily="34" charset="0"/>
                <a:ea typeface="Source Sans Pro" pitchFamily="34" charset="-122"/>
                <a:cs typeface="Source Sans Pro" pitchFamily="34" charset="-120"/>
              </a:rPr>
              <a:t>While it's often thought of as a fleeting emotion, happiness can be more accurately described as a state of well-being that is characterized by contentment, gratitude, and fulfillment. This encompasses both positive feelings and a sense of purpose and meaning in life.</a:t>
            </a:r>
            <a:endParaRPr lang="en-US" sz="1675" dirty="0"/>
          </a:p>
        </p:txBody>
      </p:sp>
      <p:sp>
        <p:nvSpPr>
          <p:cNvPr id="11" name="Shape 8"/>
          <p:cNvSpPr/>
          <p:nvPr/>
        </p:nvSpPr>
        <p:spPr>
          <a:xfrm>
            <a:off x="6331268" y="3787557"/>
            <a:ext cx="744498" cy="42505"/>
          </a:xfrm>
          <a:prstGeom prst="rect">
            <a:avLst/>
          </a:prstGeom>
          <a:solidFill>
            <a:srgbClr val="D7A1F7"/>
          </a:solidFill>
          <a:ln/>
        </p:spPr>
        <p:txBody>
          <a:bodyPr/>
          <a:lstStyle/>
          <a:p>
            <a:endParaRPr lang="en-US"/>
          </a:p>
        </p:txBody>
      </p:sp>
      <p:sp>
        <p:nvSpPr>
          <p:cNvPr id="12" name="Shape 9"/>
          <p:cNvSpPr/>
          <p:nvPr/>
        </p:nvSpPr>
        <p:spPr>
          <a:xfrm>
            <a:off x="7075765" y="3569613"/>
            <a:ext cx="478631" cy="478631"/>
          </a:xfrm>
          <a:prstGeom prst="roundRect">
            <a:avLst>
              <a:gd name="adj" fmla="val 20002"/>
            </a:avLst>
          </a:prstGeom>
          <a:solidFill>
            <a:srgbClr val="EBD0FB"/>
          </a:solidFill>
          <a:ln w="13216">
            <a:solidFill>
              <a:srgbClr val="D7A1F7"/>
            </a:solidFill>
            <a:prstDash val="solid"/>
          </a:ln>
        </p:spPr>
        <p:txBody>
          <a:bodyPr/>
          <a:lstStyle/>
          <a:p>
            <a:endParaRPr lang="en-US"/>
          </a:p>
        </p:txBody>
      </p:sp>
      <p:sp>
        <p:nvSpPr>
          <p:cNvPr id="13" name="Text 10"/>
          <p:cNvSpPr/>
          <p:nvPr/>
        </p:nvSpPr>
        <p:spPr>
          <a:xfrm>
            <a:off x="7226737" y="3609499"/>
            <a:ext cx="176570" cy="398859"/>
          </a:xfrm>
          <a:prstGeom prst="rect">
            <a:avLst/>
          </a:prstGeom>
          <a:noFill/>
          <a:ln/>
        </p:spPr>
        <p:txBody>
          <a:bodyPr wrap="none" rtlCol="0" anchor="t"/>
          <a:lstStyle/>
          <a:p>
            <a:pPr marL="0" indent="0" algn="ctr">
              <a:lnSpc>
                <a:spcPts val="3141"/>
              </a:lnSpc>
              <a:buNone/>
            </a:pPr>
            <a:r>
              <a:rPr lang="en-US" sz="2513" b="1" kern="0" spc="-50" dirty="0">
                <a:solidFill>
                  <a:srgbClr val="272525"/>
                </a:solidFill>
                <a:latin typeface="adonis-web" pitchFamily="34" charset="0"/>
                <a:ea typeface="adonis-web" pitchFamily="34" charset="-122"/>
                <a:cs typeface="adonis-web" pitchFamily="34" charset="-120"/>
              </a:rPr>
              <a:t>2</a:t>
            </a:r>
            <a:endParaRPr lang="en-US" sz="2513" dirty="0"/>
          </a:p>
        </p:txBody>
      </p:sp>
      <p:sp>
        <p:nvSpPr>
          <p:cNvPr id="14" name="Text 11"/>
          <p:cNvSpPr/>
          <p:nvPr/>
        </p:nvSpPr>
        <p:spPr>
          <a:xfrm>
            <a:off x="4017645" y="3616047"/>
            <a:ext cx="2127409" cy="332423"/>
          </a:xfrm>
          <a:prstGeom prst="rect">
            <a:avLst/>
          </a:prstGeom>
          <a:noFill/>
          <a:ln/>
        </p:spPr>
        <p:txBody>
          <a:bodyPr wrap="none" rtlCol="0" anchor="t"/>
          <a:lstStyle/>
          <a:p>
            <a:pPr marL="0" indent="0" algn="r">
              <a:lnSpc>
                <a:spcPts val="2617"/>
              </a:lnSpc>
              <a:buNone/>
            </a:pPr>
            <a:r>
              <a:rPr lang="en-US" sz="2094" b="1" kern="0" spc="-42" dirty="0">
                <a:solidFill>
                  <a:srgbClr val="272525"/>
                </a:solidFill>
                <a:latin typeface="adonis-web" pitchFamily="34" charset="0"/>
                <a:ea typeface="adonis-web" pitchFamily="34" charset="-122"/>
                <a:cs typeface="adonis-web" pitchFamily="34" charset="-120"/>
              </a:rPr>
              <a:t>Prosperity</a:t>
            </a:r>
            <a:endParaRPr lang="en-US" sz="2094" dirty="0"/>
          </a:p>
        </p:txBody>
      </p:sp>
      <p:sp>
        <p:nvSpPr>
          <p:cNvPr id="15" name="Text 12"/>
          <p:cNvSpPr/>
          <p:nvPr/>
        </p:nvSpPr>
        <p:spPr>
          <a:xfrm>
            <a:off x="2559725" y="4161115"/>
            <a:ext cx="3585329" cy="2042398"/>
          </a:xfrm>
          <a:prstGeom prst="rect">
            <a:avLst/>
          </a:prstGeom>
          <a:noFill/>
          <a:ln/>
        </p:spPr>
        <p:txBody>
          <a:bodyPr wrap="square" rtlCol="0" anchor="t"/>
          <a:lstStyle/>
          <a:p>
            <a:pPr marL="0" indent="0" algn="r">
              <a:lnSpc>
                <a:spcPts val="2680"/>
              </a:lnSpc>
              <a:buNone/>
            </a:pPr>
            <a:r>
              <a:rPr lang="en-US" sz="1675" kern="0" spc="-34" dirty="0">
                <a:solidFill>
                  <a:srgbClr val="272525"/>
                </a:solidFill>
                <a:latin typeface="Source Sans Pro" pitchFamily="34" charset="0"/>
                <a:ea typeface="Source Sans Pro" pitchFamily="34" charset="-122"/>
                <a:cs typeface="Source Sans Pro" pitchFamily="34" charset="-120"/>
              </a:rPr>
              <a:t>Prosperity is often associated with financial success, but it also includes having a sense of security, health, and meaningful relationships. It's about feeling abundant in all necessary areas of life, not just material wealth.</a:t>
            </a:r>
            <a:endParaRPr lang="en-US" sz="167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0256"/>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1"/>
          <p:cNvSpPr/>
          <p:nvPr/>
        </p:nvSpPr>
        <p:spPr>
          <a:xfrm>
            <a:off x="2348389" y="731044"/>
            <a:ext cx="9933503" cy="1388745"/>
          </a:xfrm>
          <a:prstGeom prst="rect">
            <a:avLst/>
          </a:prstGeom>
          <a:noFill/>
          <a:ln/>
        </p:spPr>
        <p:txBody>
          <a:bodyPr wrap="squar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The Connection Between Happiness and Prosperity</a:t>
            </a:r>
            <a:endParaRPr lang="en-US" sz="4374" dirty="0"/>
          </a:p>
        </p:txBody>
      </p:sp>
      <p:sp>
        <p:nvSpPr>
          <p:cNvPr id="5" name="Shape 2"/>
          <p:cNvSpPr/>
          <p:nvPr/>
        </p:nvSpPr>
        <p:spPr>
          <a:xfrm>
            <a:off x="2348389" y="2564130"/>
            <a:ext cx="3163014" cy="4934307"/>
          </a:xfrm>
          <a:prstGeom prst="roundRect">
            <a:avLst>
              <a:gd name="adj" fmla="val 3161"/>
            </a:avLst>
          </a:prstGeom>
          <a:solidFill>
            <a:srgbClr val="4D4D4D"/>
          </a:solidFill>
          <a:ln w="13811">
            <a:solidFill>
              <a:srgbClr val="4D4D4D"/>
            </a:solidFill>
            <a:prstDash val="solid"/>
          </a:ln>
        </p:spPr>
        <p:txBody>
          <a:bodyPr/>
          <a:lstStyle/>
          <a:p>
            <a:endParaRPr lang="en-US"/>
          </a:p>
        </p:txBody>
      </p:sp>
      <p:sp>
        <p:nvSpPr>
          <p:cNvPr id="6" name="Text 3"/>
          <p:cNvSpPr/>
          <p:nvPr/>
        </p:nvSpPr>
        <p:spPr>
          <a:xfrm>
            <a:off x="2584371" y="2800112"/>
            <a:ext cx="2691051" cy="694373"/>
          </a:xfrm>
          <a:prstGeom prst="rect">
            <a:avLst/>
          </a:prstGeom>
          <a:noFill/>
          <a:ln/>
        </p:spPr>
        <p:txBody>
          <a:bodyPr wrap="square" rtlCol="0" anchor="t"/>
          <a:lstStyle/>
          <a:p>
            <a:pPr marL="0" indent="0">
              <a:lnSpc>
                <a:spcPts val="2734"/>
              </a:lnSpc>
              <a:buNone/>
            </a:pPr>
            <a:r>
              <a:rPr lang="en-US" sz="2187" b="1" kern="0" spc="-44" dirty="0">
                <a:solidFill>
                  <a:srgbClr val="E5E0DF"/>
                </a:solidFill>
                <a:latin typeface="adonis-web" pitchFamily="34" charset="0"/>
                <a:ea typeface="adonis-web" pitchFamily="34" charset="-122"/>
                <a:cs typeface="adonis-web" pitchFamily="34" charset="-120"/>
              </a:rPr>
              <a:t>Happiness Leads to Prosperity</a:t>
            </a:r>
            <a:endParaRPr lang="en-US" sz="2187" dirty="0"/>
          </a:p>
        </p:txBody>
      </p:sp>
      <p:sp>
        <p:nvSpPr>
          <p:cNvPr id="7" name="Text 4"/>
          <p:cNvSpPr/>
          <p:nvPr/>
        </p:nvSpPr>
        <p:spPr>
          <a:xfrm>
            <a:off x="2584371" y="3716655"/>
            <a:ext cx="2691051" cy="3198614"/>
          </a:xfrm>
          <a:prstGeom prst="rect">
            <a:avLst/>
          </a:prstGeom>
          <a:noFill/>
          <a:ln/>
        </p:spPr>
        <p:txBody>
          <a:bodyPr wrap="square" rtlCol="0" anchor="t"/>
          <a:lstStyle/>
          <a:p>
            <a:pPr marL="0" indent="0">
              <a:lnSpc>
                <a:spcPts val="2799"/>
              </a:lnSpc>
              <a:buNone/>
            </a:pPr>
            <a:r>
              <a:rPr lang="en-US" sz="1600" kern="0" spc="-35" dirty="0">
                <a:solidFill>
                  <a:srgbClr val="E5E0DF"/>
                </a:solidFill>
                <a:latin typeface="Source Sans Pro" pitchFamily="34" charset="0"/>
                <a:ea typeface="Source Sans Pro" pitchFamily="34" charset="-122"/>
                <a:cs typeface="Source Sans Pro" pitchFamily="34" charset="-120"/>
              </a:rPr>
              <a:t>Studies have consistently shown that happier people tend to be more successful and financially stable. Positive emotions can increase creativity, productivity, and resilience, and make it easier to build and maintain strong relationships.</a:t>
            </a:r>
            <a:endParaRPr lang="en-US" sz="1600" dirty="0"/>
          </a:p>
        </p:txBody>
      </p:sp>
      <p:sp>
        <p:nvSpPr>
          <p:cNvPr id="8" name="Shape 5"/>
          <p:cNvSpPr/>
          <p:nvPr/>
        </p:nvSpPr>
        <p:spPr>
          <a:xfrm>
            <a:off x="5733574" y="2564130"/>
            <a:ext cx="3163014" cy="4934307"/>
          </a:xfrm>
          <a:prstGeom prst="roundRect">
            <a:avLst>
              <a:gd name="adj" fmla="val 3161"/>
            </a:avLst>
          </a:prstGeom>
          <a:solidFill>
            <a:srgbClr val="4D4D4D"/>
          </a:solidFill>
          <a:ln w="13811">
            <a:solidFill>
              <a:srgbClr val="4D4D4D"/>
            </a:solidFill>
            <a:prstDash val="solid"/>
          </a:ln>
        </p:spPr>
        <p:txBody>
          <a:bodyPr/>
          <a:lstStyle/>
          <a:p>
            <a:endParaRPr lang="en-US"/>
          </a:p>
        </p:txBody>
      </p:sp>
      <p:sp>
        <p:nvSpPr>
          <p:cNvPr id="9" name="Text 6"/>
          <p:cNvSpPr/>
          <p:nvPr/>
        </p:nvSpPr>
        <p:spPr>
          <a:xfrm>
            <a:off x="5969556" y="2800112"/>
            <a:ext cx="2691051" cy="1041559"/>
          </a:xfrm>
          <a:prstGeom prst="rect">
            <a:avLst/>
          </a:prstGeom>
          <a:noFill/>
          <a:ln/>
        </p:spPr>
        <p:txBody>
          <a:bodyPr wrap="square" rtlCol="0" anchor="t"/>
          <a:lstStyle/>
          <a:p>
            <a:pPr marL="0" indent="0">
              <a:lnSpc>
                <a:spcPts val="2734"/>
              </a:lnSpc>
              <a:buNone/>
            </a:pPr>
            <a:r>
              <a:rPr lang="en-US" sz="2187" b="1" kern="0" spc="-44" dirty="0">
                <a:solidFill>
                  <a:srgbClr val="E5E0DF"/>
                </a:solidFill>
                <a:latin typeface="adonis-web" pitchFamily="34" charset="0"/>
                <a:ea typeface="adonis-web" pitchFamily="34" charset="-122"/>
                <a:cs typeface="adonis-web" pitchFamily="34" charset="-120"/>
              </a:rPr>
              <a:t>Prosperity Can Contribute to Happiness</a:t>
            </a:r>
            <a:endParaRPr lang="en-US" sz="2187" dirty="0"/>
          </a:p>
        </p:txBody>
      </p:sp>
      <p:sp>
        <p:nvSpPr>
          <p:cNvPr id="10" name="Text 7"/>
          <p:cNvSpPr/>
          <p:nvPr/>
        </p:nvSpPr>
        <p:spPr>
          <a:xfrm>
            <a:off x="5969556" y="4063841"/>
            <a:ext cx="2691051" cy="3198614"/>
          </a:xfrm>
          <a:prstGeom prst="rect">
            <a:avLst/>
          </a:prstGeom>
          <a:noFill/>
          <a:ln/>
        </p:spPr>
        <p:txBody>
          <a:bodyPr wrap="square" rtlCol="0" anchor="t"/>
          <a:lstStyle/>
          <a:p>
            <a:pPr marL="0" indent="0">
              <a:lnSpc>
                <a:spcPts val="2799"/>
              </a:lnSpc>
              <a:buNone/>
            </a:pPr>
            <a:r>
              <a:rPr lang="en-US" sz="1600" kern="0" spc="-35" dirty="0">
                <a:solidFill>
                  <a:srgbClr val="E5E0DF"/>
                </a:solidFill>
                <a:latin typeface="Source Sans Pro" pitchFamily="34" charset="0"/>
                <a:ea typeface="Source Sans Pro" pitchFamily="34" charset="-122"/>
                <a:cs typeface="Source Sans Pro" pitchFamily="34" charset="-120"/>
              </a:rPr>
              <a:t>While money can’t buy happiness, financial stability can reduce stress and provide more opportunities for experiences that bring joy. Prosperity can also provide a sense of security that allows people to focus on personal growth and relationships.</a:t>
            </a:r>
            <a:endParaRPr lang="en-US" sz="1600" dirty="0"/>
          </a:p>
        </p:txBody>
      </p:sp>
      <p:sp>
        <p:nvSpPr>
          <p:cNvPr id="11" name="Shape 8"/>
          <p:cNvSpPr/>
          <p:nvPr/>
        </p:nvSpPr>
        <p:spPr>
          <a:xfrm>
            <a:off x="9118759" y="2564130"/>
            <a:ext cx="3163014" cy="4934307"/>
          </a:xfrm>
          <a:prstGeom prst="roundRect">
            <a:avLst>
              <a:gd name="adj" fmla="val 3161"/>
            </a:avLst>
          </a:prstGeom>
          <a:solidFill>
            <a:srgbClr val="4D4D4D"/>
          </a:solidFill>
          <a:ln w="13811">
            <a:solidFill>
              <a:srgbClr val="4D4D4D"/>
            </a:solidFill>
            <a:prstDash val="solid"/>
          </a:ln>
        </p:spPr>
        <p:txBody>
          <a:bodyPr/>
          <a:lstStyle/>
          <a:p>
            <a:endParaRPr lang="en-US"/>
          </a:p>
        </p:txBody>
      </p:sp>
      <p:sp>
        <p:nvSpPr>
          <p:cNvPr id="12" name="Text 9"/>
          <p:cNvSpPr/>
          <p:nvPr/>
        </p:nvSpPr>
        <p:spPr>
          <a:xfrm>
            <a:off x="9354741" y="2800112"/>
            <a:ext cx="2586395" cy="347186"/>
          </a:xfrm>
          <a:prstGeom prst="rect">
            <a:avLst/>
          </a:prstGeom>
          <a:noFill/>
          <a:ln/>
        </p:spPr>
        <p:txBody>
          <a:bodyPr wrap="none" rtlCol="0" anchor="t"/>
          <a:lstStyle/>
          <a:p>
            <a:pPr marL="0" indent="0">
              <a:lnSpc>
                <a:spcPts val="2734"/>
              </a:lnSpc>
              <a:buNone/>
            </a:pPr>
            <a:r>
              <a:rPr lang="en-US" sz="2187" b="1" kern="0" spc="-44" dirty="0">
                <a:solidFill>
                  <a:srgbClr val="E5E0DF"/>
                </a:solidFill>
                <a:latin typeface="adonis-web" pitchFamily="34" charset="0"/>
                <a:ea typeface="adonis-web" pitchFamily="34" charset="-122"/>
                <a:cs typeface="adonis-web" pitchFamily="34" charset="-120"/>
              </a:rPr>
              <a:t>Mutual Reinforcement</a:t>
            </a:r>
            <a:endParaRPr lang="en-US" sz="2187" dirty="0"/>
          </a:p>
        </p:txBody>
      </p:sp>
      <p:sp>
        <p:nvSpPr>
          <p:cNvPr id="13" name="Text 10"/>
          <p:cNvSpPr/>
          <p:nvPr/>
        </p:nvSpPr>
        <p:spPr>
          <a:xfrm>
            <a:off x="9354741" y="3369469"/>
            <a:ext cx="2691051" cy="2487811"/>
          </a:xfrm>
          <a:prstGeom prst="rect">
            <a:avLst/>
          </a:prstGeom>
          <a:noFill/>
          <a:ln/>
        </p:spPr>
        <p:txBody>
          <a:bodyPr wrap="square" rtlCol="0" anchor="t"/>
          <a:lstStyle/>
          <a:p>
            <a:pPr marL="0" indent="0">
              <a:lnSpc>
                <a:spcPts val="2799"/>
              </a:lnSpc>
              <a:buNone/>
            </a:pPr>
            <a:r>
              <a:rPr lang="en-US" sz="1600" kern="0" spc="-35" dirty="0">
                <a:solidFill>
                  <a:srgbClr val="E5E0DF"/>
                </a:solidFill>
                <a:latin typeface="Source Sans Pro" pitchFamily="34" charset="0"/>
                <a:ea typeface="Source Sans Pro" pitchFamily="34" charset="-122"/>
                <a:cs typeface="Source Sans Pro" pitchFamily="34" charset="-120"/>
              </a:rPr>
              <a:t>The relationship between happiness and prosperity is cyclical and mutually reinforcing. Happiness can lead to greater prosperity, which in turn can contribute to greater happiness.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1"/>
          <p:cNvSpPr/>
          <p:nvPr/>
        </p:nvSpPr>
        <p:spPr>
          <a:xfrm>
            <a:off x="2348389" y="753904"/>
            <a:ext cx="9933503" cy="1388745"/>
          </a:xfrm>
          <a:prstGeom prst="rect">
            <a:avLst/>
          </a:prstGeom>
          <a:noFill/>
          <a:ln/>
        </p:spPr>
        <p:txBody>
          <a:bodyPr wrap="squar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Factors That Contribute to Happiness and Prosperity</a:t>
            </a:r>
            <a:endParaRPr lang="en-US" sz="4374" dirty="0"/>
          </a:p>
        </p:txBody>
      </p:sp>
      <p:pic>
        <p:nvPicPr>
          <p:cNvPr id="5" name="Image 1" descr="preencoded.png"/>
          <p:cNvPicPr>
            <a:picLocks noChangeAspect="1"/>
          </p:cNvPicPr>
          <p:nvPr/>
        </p:nvPicPr>
        <p:blipFill>
          <a:blip r:embed="rId4"/>
          <a:stretch>
            <a:fillRect/>
          </a:stretch>
        </p:blipFill>
        <p:spPr>
          <a:xfrm>
            <a:off x="2348389" y="2586990"/>
            <a:ext cx="3088958" cy="1909048"/>
          </a:xfrm>
          <a:prstGeom prst="rect">
            <a:avLst/>
          </a:prstGeom>
        </p:spPr>
      </p:pic>
      <p:sp>
        <p:nvSpPr>
          <p:cNvPr id="6" name="Text 2"/>
          <p:cNvSpPr/>
          <p:nvPr/>
        </p:nvSpPr>
        <p:spPr>
          <a:xfrm>
            <a:off x="2348389" y="4773692"/>
            <a:ext cx="2426375"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Connection to Nature</a:t>
            </a:r>
            <a:endParaRPr lang="en-US" sz="2187" dirty="0"/>
          </a:p>
        </p:txBody>
      </p:sp>
      <p:sp>
        <p:nvSpPr>
          <p:cNvPr id="7" name="Text 3"/>
          <p:cNvSpPr/>
          <p:nvPr/>
        </p:nvSpPr>
        <p:spPr>
          <a:xfrm>
            <a:off x="2348389" y="5343049"/>
            <a:ext cx="3088958"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Being in nature has been shown to decrease stress and improve mood, contributing to emotional well-being and overall prosperity.</a:t>
            </a:r>
            <a:endParaRPr lang="en-US" sz="1750" dirty="0"/>
          </a:p>
        </p:txBody>
      </p:sp>
      <p:pic>
        <p:nvPicPr>
          <p:cNvPr id="8" name="Image 2" descr="preencoded.png"/>
          <p:cNvPicPr>
            <a:picLocks noChangeAspect="1"/>
          </p:cNvPicPr>
          <p:nvPr/>
        </p:nvPicPr>
        <p:blipFill>
          <a:blip r:embed="rId5"/>
          <a:stretch>
            <a:fillRect/>
          </a:stretch>
        </p:blipFill>
        <p:spPr>
          <a:xfrm>
            <a:off x="5770602" y="2586990"/>
            <a:ext cx="3088958" cy="1909048"/>
          </a:xfrm>
          <a:prstGeom prst="rect">
            <a:avLst/>
          </a:prstGeom>
        </p:spPr>
      </p:pic>
      <p:sp>
        <p:nvSpPr>
          <p:cNvPr id="9" name="Text 4"/>
          <p:cNvSpPr/>
          <p:nvPr/>
        </p:nvSpPr>
        <p:spPr>
          <a:xfrm>
            <a:off x="5770602" y="4773692"/>
            <a:ext cx="2304455"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Practicing Gratitude</a:t>
            </a:r>
            <a:endParaRPr lang="en-US" sz="2187" dirty="0"/>
          </a:p>
        </p:txBody>
      </p:sp>
      <p:sp>
        <p:nvSpPr>
          <p:cNvPr id="10" name="Text 5"/>
          <p:cNvSpPr/>
          <p:nvPr/>
        </p:nvSpPr>
        <p:spPr>
          <a:xfrm>
            <a:off x="5770602" y="5343049"/>
            <a:ext cx="3088958" cy="2132409"/>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Expressing gratitude has been linked to higher levels of happiness and well-being. Regularly reflecting on what you’re thankful for can help cultivate a sense of abundance and prosperity.</a:t>
            </a:r>
            <a:endParaRPr lang="en-US" sz="1750" dirty="0"/>
          </a:p>
        </p:txBody>
      </p:sp>
      <p:pic>
        <p:nvPicPr>
          <p:cNvPr id="11" name="Image 3" descr="preencoded.png"/>
          <p:cNvPicPr>
            <a:picLocks noChangeAspect="1"/>
          </p:cNvPicPr>
          <p:nvPr/>
        </p:nvPicPr>
        <p:blipFill>
          <a:blip r:embed="rId6"/>
          <a:stretch>
            <a:fillRect/>
          </a:stretch>
        </p:blipFill>
        <p:spPr>
          <a:xfrm>
            <a:off x="9192816" y="2586990"/>
            <a:ext cx="3089077" cy="1909167"/>
          </a:xfrm>
          <a:prstGeom prst="rect">
            <a:avLst/>
          </a:prstGeom>
        </p:spPr>
      </p:pic>
      <p:sp>
        <p:nvSpPr>
          <p:cNvPr id="12" name="Text 6"/>
          <p:cNvSpPr/>
          <p:nvPr/>
        </p:nvSpPr>
        <p:spPr>
          <a:xfrm>
            <a:off x="9192816" y="4773811"/>
            <a:ext cx="2221944"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Physical Health</a:t>
            </a:r>
            <a:endParaRPr lang="en-US" sz="2187" dirty="0"/>
          </a:p>
        </p:txBody>
      </p:sp>
      <p:sp>
        <p:nvSpPr>
          <p:cNvPr id="13" name="Text 7"/>
          <p:cNvSpPr/>
          <p:nvPr/>
        </p:nvSpPr>
        <p:spPr>
          <a:xfrm>
            <a:off x="9192816" y="5343168"/>
            <a:ext cx="3089077" cy="2132409"/>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 healthy body is essential for physical and emotional well-being. Regular exercise and other self-care practices like yoga have been shown to reduce stress and improve overall quality of life.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461653"/>
          </a:xfrm>
          <a:prstGeom prst="rect">
            <a:avLst/>
          </a:prstGeom>
          <a:solidFill>
            <a:srgbClr val="FFFFFF">
              <a:alpha val="75000"/>
            </a:srgbClr>
          </a:solidFill>
          <a:ln w="10478">
            <a:solidFill>
              <a:srgbClr val="FFFFFF">
                <a:alpha val="64000"/>
              </a:srgbClr>
            </a:solidFill>
            <a:prstDash val="solid"/>
          </a:ln>
        </p:spPr>
        <p:txBody>
          <a:bodyPr/>
          <a:lstStyle/>
          <a:p>
            <a:endParaRPr lang="en-US"/>
          </a:p>
        </p:txBody>
      </p:sp>
      <p:sp>
        <p:nvSpPr>
          <p:cNvPr id="4" name="Text 1"/>
          <p:cNvSpPr/>
          <p:nvPr/>
        </p:nvSpPr>
        <p:spPr>
          <a:xfrm>
            <a:off x="3540323" y="464344"/>
            <a:ext cx="7549753" cy="1055370"/>
          </a:xfrm>
          <a:prstGeom prst="rect">
            <a:avLst/>
          </a:prstGeom>
          <a:noFill/>
          <a:ln/>
        </p:spPr>
        <p:txBody>
          <a:bodyPr wrap="square" rtlCol="0" anchor="t"/>
          <a:lstStyle/>
          <a:p>
            <a:pPr marL="0" indent="0">
              <a:lnSpc>
                <a:spcPts val="4155"/>
              </a:lnSpc>
              <a:buNone/>
            </a:pPr>
            <a:r>
              <a:rPr lang="en-US" sz="3324" b="1" kern="0" spc="-66" dirty="0">
                <a:solidFill>
                  <a:srgbClr val="FF75D3"/>
                </a:solidFill>
                <a:latin typeface="adonis-web" pitchFamily="34" charset="0"/>
                <a:ea typeface="adonis-web" pitchFamily="34" charset="-122"/>
                <a:cs typeface="adonis-web" pitchFamily="34" charset="-120"/>
              </a:rPr>
              <a:t>Strategies for Achieving Happiness and Prosperity</a:t>
            </a:r>
            <a:endParaRPr lang="en-US" sz="3324" dirty="0"/>
          </a:p>
        </p:txBody>
      </p:sp>
      <p:sp>
        <p:nvSpPr>
          <p:cNvPr id="5" name="Shape 2"/>
          <p:cNvSpPr/>
          <p:nvPr/>
        </p:nvSpPr>
        <p:spPr>
          <a:xfrm>
            <a:off x="3776782" y="1857375"/>
            <a:ext cx="33695" cy="6139934"/>
          </a:xfrm>
          <a:prstGeom prst="rect">
            <a:avLst/>
          </a:prstGeom>
          <a:solidFill>
            <a:srgbClr val="D7A1F7"/>
          </a:solidFill>
          <a:ln/>
        </p:spPr>
        <p:txBody>
          <a:bodyPr/>
          <a:lstStyle/>
          <a:p>
            <a:endParaRPr lang="en-US"/>
          </a:p>
        </p:txBody>
      </p:sp>
      <p:sp>
        <p:nvSpPr>
          <p:cNvPr id="6" name="Shape 3"/>
          <p:cNvSpPr/>
          <p:nvPr/>
        </p:nvSpPr>
        <p:spPr>
          <a:xfrm>
            <a:off x="3983534" y="2162354"/>
            <a:ext cx="591026" cy="33695"/>
          </a:xfrm>
          <a:prstGeom prst="rect">
            <a:avLst/>
          </a:prstGeom>
          <a:solidFill>
            <a:srgbClr val="D7A1F7"/>
          </a:solidFill>
          <a:ln/>
        </p:spPr>
        <p:txBody>
          <a:bodyPr/>
          <a:lstStyle/>
          <a:p>
            <a:endParaRPr lang="en-US"/>
          </a:p>
        </p:txBody>
      </p:sp>
      <p:sp>
        <p:nvSpPr>
          <p:cNvPr id="7" name="Shape 4"/>
          <p:cNvSpPr/>
          <p:nvPr/>
        </p:nvSpPr>
        <p:spPr>
          <a:xfrm>
            <a:off x="3603605" y="1989296"/>
            <a:ext cx="379928" cy="379928"/>
          </a:xfrm>
          <a:prstGeom prst="roundRect">
            <a:avLst>
              <a:gd name="adj" fmla="val 20002"/>
            </a:avLst>
          </a:prstGeom>
          <a:solidFill>
            <a:srgbClr val="EBD0FB"/>
          </a:solidFill>
          <a:ln w="10478">
            <a:solidFill>
              <a:srgbClr val="D7A1F7"/>
            </a:solidFill>
            <a:prstDash val="solid"/>
          </a:ln>
        </p:spPr>
        <p:txBody>
          <a:bodyPr/>
          <a:lstStyle/>
          <a:p>
            <a:endParaRPr lang="en-US"/>
          </a:p>
        </p:txBody>
      </p:sp>
      <p:sp>
        <p:nvSpPr>
          <p:cNvPr id="8" name="Text 5"/>
          <p:cNvSpPr/>
          <p:nvPr/>
        </p:nvSpPr>
        <p:spPr>
          <a:xfrm>
            <a:off x="3723620" y="2020848"/>
            <a:ext cx="139779" cy="316706"/>
          </a:xfrm>
          <a:prstGeom prst="rect">
            <a:avLst/>
          </a:prstGeom>
          <a:noFill/>
          <a:ln/>
        </p:spPr>
        <p:txBody>
          <a:bodyPr wrap="none" rtlCol="0" anchor="t"/>
          <a:lstStyle/>
          <a:p>
            <a:pPr marL="0" indent="0" algn="ctr">
              <a:lnSpc>
                <a:spcPts val="2493"/>
              </a:lnSpc>
              <a:buNone/>
            </a:pPr>
            <a:r>
              <a:rPr lang="en-US" sz="1995" b="1" kern="0" spc="-40" dirty="0">
                <a:solidFill>
                  <a:srgbClr val="272525"/>
                </a:solidFill>
                <a:latin typeface="adonis-web" pitchFamily="34" charset="0"/>
                <a:ea typeface="adonis-web" pitchFamily="34" charset="-122"/>
                <a:cs typeface="adonis-web" pitchFamily="34" charset="-120"/>
              </a:rPr>
              <a:t>1</a:t>
            </a:r>
            <a:endParaRPr lang="en-US" sz="1995" dirty="0"/>
          </a:p>
        </p:txBody>
      </p:sp>
      <p:sp>
        <p:nvSpPr>
          <p:cNvPr id="9" name="Text 6"/>
          <p:cNvSpPr/>
          <p:nvPr/>
        </p:nvSpPr>
        <p:spPr>
          <a:xfrm>
            <a:off x="4722376" y="2026206"/>
            <a:ext cx="2222778" cy="263843"/>
          </a:xfrm>
          <a:prstGeom prst="rect">
            <a:avLst/>
          </a:prstGeom>
          <a:noFill/>
          <a:ln/>
        </p:spPr>
        <p:txBody>
          <a:bodyPr wrap="none" rtlCol="0" anchor="t"/>
          <a:lstStyle/>
          <a:p>
            <a:pPr marL="0" indent="0" algn="l">
              <a:lnSpc>
                <a:spcPts val="2078"/>
              </a:lnSpc>
              <a:buNone/>
            </a:pPr>
            <a:r>
              <a:rPr lang="en-US" sz="1662" b="1" kern="0" spc="-33" dirty="0">
                <a:solidFill>
                  <a:srgbClr val="272525"/>
                </a:solidFill>
                <a:latin typeface="adonis-web" pitchFamily="34" charset="0"/>
                <a:ea typeface="adonis-web" pitchFamily="34" charset="-122"/>
                <a:cs typeface="adonis-web" pitchFamily="34" charset="-120"/>
              </a:rPr>
              <a:t>Foster Positive Emotions</a:t>
            </a:r>
            <a:endParaRPr lang="en-US" sz="1662" dirty="0"/>
          </a:p>
        </p:txBody>
      </p:sp>
      <p:sp>
        <p:nvSpPr>
          <p:cNvPr id="10" name="Text 7"/>
          <p:cNvSpPr/>
          <p:nvPr/>
        </p:nvSpPr>
        <p:spPr>
          <a:xfrm>
            <a:off x="4722376" y="2458879"/>
            <a:ext cx="6367701" cy="540068"/>
          </a:xfrm>
          <a:prstGeom prst="rect">
            <a:avLst/>
          </a:prstGeom>
          <a:noFill/>
          <a:ln/>
        </p:spPr>
        <p:txBody>
          <a:bodyPr wrap="square" rtlCol="0" anchor="t"/>
          <a:lstStyle/>
          <a:p>
            <a:pPr marL="0" indent="0" algn="l">
              <a:lnSpc>
                <a:spcPts val="2128"/>
              </a:lnSpc>
              <a:buNone/>
            </a:pPr>
            <a:r>
              <a:rPr lang="en-US" sz="1330" kern="0" spc="-27" dirty="0">
                <a:solidFill>
                  <a:srgbClr val="272525"/>
                </a:solidFill>
                <a:latin typeface="Source Sans Pro" pitchFamily="34" charset="0"/>
                <a:ea typeface="Source Sans Pro" pitchFamily="34" charset="-122"/>
                <a:cs typeface="Source Sans Pro" pitchFamily="34" charset="-120"/>
              </a:rPr>
              <a:t>Being intentional about cultivating positive emotions like gratitude, joy, and contentment can increase overall happiness and contribute to a sense of prosperity.</a:t>
            </a:r>
            <a:endParaRPr lang="en-US" sz="1330" dirty="0"/>
          </a:p>
        </p:txBody>
      </p:sp>
      <p:sp>
        <p:nvSpPr>
          <p:cNvPr id="11" name="Shape 8"/>
          <p:cNvSpPr/>
          <p:nvPr/>
        </p:nvSpPr>
        <p:spPr>
          <a:xfrm>
            <a:off x="3983534" y="3682186"/>
            <a:ext cx="591026" cy="33695"/>
          </a:xfrm>
          <a:prstGeom prst="rect">
            <a:avLst/>
          </a:prstGeom>
          <a:solidFill>
            <a:srgbClr val="D7A1F7"/>
          </a:solidFill>
          <a:ln/>
        </p:spPr>
        <p:txBody>
          <a:bodyPr/>
          <a:lstStyle/>
          <a:p>
            <a:endParaRPr lang="en-US"/>
          </a:p>
        </p:txBody>
      </p:sp>
      <p:sp>
        <p:nvSpPr>
          <p:cNvPr id="12" name="Shape 9"/>
          <p:cNvSpPr/>
          <p:nvPr/>
        </p:nvSpPr>
        <p:spPr>
          <a:xfrm>
            <a:off x="3603605" y="3509129"/>
            <a:ext cx="379928" cy="379928"/>
          </a:xfrm>
          <a:prstGeom prst="roundRect">
            <a:avLst>
              <a:gd name="adj" fmla="val 20002"/>
            </a:avLst>
          </a:prstGeom>
          <a:solidFill>
            <a:srgbClr val="EBD0FB"/>
          </a:solidFill>
          <a:ln w="10478">
            <a:solidFill>
              <a:srgbClr val="D7A1F7"/>
            </a:solidFill>
            <a:prstDash val="solid"/>
          </a:ln>
        </p:spPr>
        <p:txBody>
          <a:bodyPr/>
          <a:lstStyle/>
          <a:p>
            <a:endParaRPr lang="en-US"/>
          </a:p>
        </p:txBody>
      </p:sp>
      <p:sp>
        <p:nvSpPr>
          <p:cNvPr id="13" name="Text 10"/>
          <p:cNvSpPr/>
          <p:nvPr/>
        </p:nvSpPr>
        <p:spPr>
          <a:xfrm>
            <a:off x="3723620" y="3540681"/>
            <a:ext cx="139779" cy="316706"/>
          </a:xfrm>
          <a:prstGeom prst="rect">
            <a:avLst/>
          </a:prstGeom>
          <a:noFill/>
          <a:ln/>
        </p:spPr>
        <p:txBody>
          <a:bodyPr wrap="none" rtlCol="0" anchor="t"/>
          <a:lstStyle/>
          <a:p>
            <a:pPr marL="0" indent="0" algn="ctr">
              <a:lnSpc>
                <a:spcPts val="2493"/>
              </a:lnSpc>
              <a:buNone/>
            </a:pPr>
            <a:r>
              <a:rPr lang="en-US" sz="1995" b="1" kern="0" spc="-40" dirty="0">
                <a:solidFill>
                  <a:srgbClr val="272525"/>
                </a:solidFill>
                <a:latin typeface="adonis-web" pitchFamily="34" charset="0"/>
                <a:ea typeface="adonis-web" pitchFamily="34" charset="-122"/>
                <a:cs typeface="adonis-web" pitchFamily="34" charset="-120"/>
              </a:rPr>
              <a:t>2</a:t>
            </a:r>
            <a:endParaRPr lang="en-US" sz="1995" dirty="0"/>
          </a:p>
        </p:txBody>
      </p:sp>
      <p:sp>
        <p:nvSpPr>
          <p:cNvPr id="14" name="Text 11"/>
          <p:cNvSpPr/>
          <p:nvPr/>
        </p:nvSpPr>
        <p:spPr>
          <a:xfrm>
            <a:off x="4722376" y="3546038"/>
            <a:ext cx="3766542" cy="263843"/>
          </a:xfrm>
          <a:prstGeom prst="rect">
            <a:avLst/>
          </a:prstGeom>
          <a:noFill/>
          <a:ln/>
        </p:spPr>
        <p:txBody>
          <a:bodyPr wrap="none" rtlCol="0" anchor="t"/>
          <a:lstStyle/>
          <a:p>
            <a:pPr marL="0" indent="0" algn="l">
              <a:lnSpc>
                <a:spcPts val="2078"/>
              </a:lnSpc>
              <a:buNone/>
            </a:pPr>
            <a:r>
              <a:rPr lang="en-US" sz="1662" b="1" kern="0" spc="-33" dirty="0">
                <a:solidFill>
                  <a:srgbClr val="272525"/>
                </a:solidFill>
                <a:latin typeface="adonis-web" pitchFamily="34" charset="0"/>
                <a:ea typeface="adonis-web" pitchFamily="34" charset="-122"/>
                <a:cs typeface="adonis-web" pitchFamily="34" charset="-120"/>
              </a:rPr>
              <a:t>Set Goals and Prioritize Self-Improvement</a:t>
            </a:r>
            <a:endParaRPr lang="en-US" sz="1662" dirty="0"/>
          </a:p>
        </p:txBody>
      </p:sp>
      <p:sp>
        <p:nvSpPr>
          <p:cNvPr id="15" name="Text 12"/>
          <p:cNvSpPr/>
          <p:nvPr/>
        </p:nvSpPr>
        <p:spPr>
          <a:xfrm>
            <a:off x="4722376" y="3978712"/>
            <a:ext cx="6367701" cy="540068"/>
          </a:xfrm>
          <a:prstGeom prst="rect">
            <a:avLst/>
          </a:prstGeom>
          <a:noFill/>
          <a:ln/>
        </p:spPr>
        <p:txBody>
          <a:bodyPr wrap="square" rtlCol="0" anchor="t"/>
          <a:lstStyle/>
          <a:p>
            <a:pPr marL="0" indent="0" algn="l">
              <a:lnSpc>
                <a:spcPts val="2128"/>
              </a:lnSpc>
              <a:buNone/>
            </a:pPr>
            <a:r>
              <a:rPr lang="en-US" sz="1330" kern="0" spc="-27" dirty="0">
                <a:solidFill>
                  <a:srgbClr val="272525"/>
                </a:solidFill>
                <a:latin typeface="Source Sans Pro" pitchFamily="34" charset="0"/>
                <a:ea typeface="Source Sans Pro" pitchFamily="34" charset="-122"/>
                <a:cs typeface="Source Sans Pro" pitchFamily="34" charset="-120"/>
              </a:rPr>
              <a:t>Having a sense of purpose and working towards personal goals can provide a sense of fulfillment and contribute to overall prosperity.</a:t>
            </a:r>
            <a:endParaRPr lang="en-US" sz="1330" dirty="0"/>
          </a:p>
        </p:txBody>
      </p:sp>
      <p:sp>
        <p:nvSpPr>
          <p:cNvPr id="16" name="Shape 13"/>
          <p:cNvSpPr/>
          <p:nvPr/>
        </p:nvSpPr>
        <p:spPr>
          <a:xfrm>
            <a:off x="3983534" y="5202019"/>
            <a:ext cx="591026" cy="33695"/>
          </a:xfrm>
          <a:prstGeom prst="rect">
            <a:avLst/>
          </a:prstGeom>
          <a:solidFill>
            <a:srgbClr val="D7A1F7"/>
          </a:solidFill>
          <a:ln/>
        </p:spPr>
        <p:txBody>
          <a:bodyPr/>
          <a:lstStyle/>
          <a:p>
            <a:endParaRPr lang="en-US"/>
          </a:p>
        </p:txBody>
      </p:sp>
      <p:sp>
        <p:nvSpPr>
          <p:cNvPr id="17" name="Shape 14"/>
          <p:cNvSpPr/>
          <p:nvPr/>
        </p:nvSpPr>
        <p:spPr>
          <a:xfrm>
            <a:off x="3603605" y="5028962"/>
            <a:ext cx="379928" cy="379928"/>
          </a:xfrm>
          <a:prstGeom prst="roundRect">
            <a:avLst>
              <a:gd name="adj" fmla="val 20002"/>
            </a:avLst>
          </a:prstGeom>
          <a:solidFill>
            <a:srgbClr val="EBD0FB"/>
          </a:solidFill>
          <a:ln w="10478">
            <a:solidFill>
              <a:srgbClr val="D7A1F7"/>
            </a:solidFill>
            <a:prstDash val="solid"/>
          </a:ln>
        </p:spPr>
        <p:txBody>
          <a:bodyPr/>
          <a:lstStyle/>
          <a:p>
            <a:endParaRPr lang="en-US"/>
          </a:p>
        </p:txBody>
      </p:sp>
      <p:sp>
        <p:nvSpPr>
          <p:cNvPr id="18" name="Text 15"/>
          <p:cNvSpPr/>
          <p:nvPr/>
        </p:nvSpPr>
        <p:spPr>
          <a:xfrm>
            <a:off x="3723620" y="5060513"/>
            <a:ext cx="139779" cy="316706"/>
          </a:xfrm>
          <a:prstGeom prst="rect">
            <a:avLst/>
          </a:prstGeom>
          <a:noFill/>
          <a:ln/>
        </p:spPr>
        <p:txBody>
          <a:bodyPr wrap="none" rtlCol="0" anchor="t"/>
          <a:lstStyle/>
          <a:p>
            <a:pPr marL="0" indent="0" algn="ctr">
              <a:lnSpc>
                <a:spcPts val="2493"/>
              </a:lnSpc>
              <a:buNone/>
            </a:pPr>
            <a:r>
              <a:rPr lang="en-US" sz="1995" b="1" kern="0" spc="-40" dirty="0">
                <a:solidFill>
                  <a:srgbClr val="272525"/>
                </a:solidFill>
                <a:latin typeface="adonis-web" pitchFamily="34" charset="0"/>
                <a:ea typeface="adonis-web" pitchFamily="34" charset="-122"/>
                <a:cs typeface="adonis-web" pitchFamily="34" charset="-120"/>
              </a:rPr>
              <a:t>3</a:t>
            </a:r>
            <a:endParaRPr lang="en-US" sz="1995" dirty="0"/>
          </a:p>
        </p:txBody>
      </p:sp>
      <p:sp>
        <p:nvSpPr>
          <p:cNvPr id="19" name="Text 16"/>
          <p:cNvSpPr/>
          <p:nvPr/>
        </p:nvSpPr>
        <p:spPr>
          <a:xfrm>
            <a:off x="4722376" y="5065871"/>
            <a:ext cx="1759625" cy="263843"/>
          </a:xfrm>
          <a:prstGeom prst="rect">
            <a:avLst/>
          </a:prstGeom>
          <a:noFill/>
          <a:ln/>
        </p:spPr>
        <p:txBody>
          <a:bodyPr wrap="none" rtlCol="0" anchor="t"/>
          <a:lstStyle/>
          <a:p>
            <a:pPr marL="0" indent="0" algn="l">
              <a:lnSpc>
                <a:spcPts val="2078"/>
              </a:lnSpc>
              <a:buNone/>
            </a:pPr>
            <a:r>
              <a:rPr lang="en-US" sz="1662" b="1" kern="0" spc="-33" dirty="0">
                <a:solidFill>
                  <a:srgbClr val="272525"/>
                </a:solidFill>
                <a:latin typeface="adonis-web" pitchFamily="34" charset="0"/>
                <a:ea typeface="adonis-web" pitchFamily="34" charset="-122"/>
                <a:cs typeface="adonis-web" pitchFamily="34" charset="-120"/>
              </a:rPr>
              <a:t>Cultivate Resilience</a:t>
            </a:r>
            <a:endParaRPr lang="en-US" sz="1662" dirty="0"/>
          </a:p>
        </p:txBody>
      </p:sp>
      <p:sp>
        <p:nvSpPr>
          <p:cNvPr id="20" name="Text 17"/>
          <p:cNvSpPr/>
          <p:nvPr/>
        </p:nvSpPr>
        <p:spPr>
          <a:xfrm>
            <a:off x="4722376" y="5498544"/>
            <a:ext cx="6367701" cy="540068"/>
          </a:xfrm>
          <a:prstGeom prst="rect">
            <a:avLst/>
          </a:prstGeom>
          <a:noFill/>
          <a:ln/>
        </p:spPr>
        <p:txBody>
          <a:bodyPr wrap="square" rtlCol="0" anchor="t"/>
          <a:lstStyle/>
          <a:p>
            <a:pPr marL="0" indent="0" algn="l">
              <a:lnSpc>
                <a:spcPts val="2128"/>
              </a:lnSpc>
              <a:buNone/>
            </a:pPr>
            <a:r>
              <a:rPr lang="en-US" sz="1330" kern="0" spc="-27" dirty="0">
                <a:solidFill>
                  <a:srgbClr val="272525"/>
                </a:solidFill>
                <a:latin typeface="Source Sans Pro" pitchFamily="34" charset="0"/>
                <a:ea typeface="Source Sans Pro" pitchFamily="34" charset="-122"/>
                <a:cs typeface="Source Sans Pro" pitchFamily="34" charset="-120"/>
              </a:rPr>
              <a:t>Life is full of challenges, but cultivating resilience can help us bounce back from adversity and maintain a positive outlook.</a:t>
            </a:r>
            <a:endParaRPr lang="en-US" sz="1330" dirty="0"/>
          </a:p>
        </p:txBody>
      </p:sp>
      <p:sp>
        <p:nvSpPr>
          <p:cNvPr id="21" name="Shape 18"/>
          <p:cNvSpPr/>
          <p:nvPr/>
        </p:nvSpPr>
        <p:spPr>
          <a:xfrm>
            <a:off x="3983534" y="6721852"/>
            <a:ext cx="591026" cy="33695"/>
          </a:xfrm>
          <a:prstGeom prst="rect">
            <a:avLst/>
          </a:prstGeom>
          <a:solidFill>
            <a:srgbClr val="D7A1F7"/>
          </a:solidFill>
          <a:ln/>
        </p:spPr>
        <p:txBody>
          <a:bodyPr/>
          <a:lstStyle/>
          <a:p>
            <a:endParaRPr lang="en-US"/>
          </a:p>
        </p:txBody>
      </p:sp>
      <p:sp>
        <p:nvSpPr>
          <p:cNvPr id="22" name="Shape 19"/>
          <p:cNvSpPr/>
          <p:nvPr/>
        </p:nvSpPr>
        <p:spPr>
          <a:xfrm>
            <a:off x="3603605" y="6548795"/>
            <a:ext cx="379928" cy="379928"/>
          </a:xfrm>
          <a:prstGeom prst="roundRect">
            <a:avLst>
              <a:gd name="adj" fmla="val 20002"/>
            </a:avLst>
          </a:prstGeom>
          <a:solidFill>
            <a:srgbClr val="EBD0FB"/>
          </a:solidFill>
          <a:ln w="10478">
            <a:solidFill>
              <a:srgbClr val="D7A1F7"/>
            </a:solidFill>
            <a:prstDash val="solid"/>
          </a:ln>
        </p:spPr>
        <p:txBody>
          <a:bodyPr/>
          <a:lstStyle/>
          <a:p>
            <a:endParaRPr lang="en-US"/>
          </a:p>
        </p:txBody>
      </p:sp>
      <p:sp>
        <p:nvSpPr>
          <p:cNvPr id="23" name="Text 20"/>
          <p:cNvSpPr/>
          <p:nvPr/>
        </p:nvSpPr>
        <p:spPr>
          <a:xfrm>
            <a:off x="3723620" y="6580346"/>
            <a:ext cx="139779" cy="316706"/>
          </a:xfrm>
          <a:prstGeom prst="rect">
            <a:avLst/>
          </a:prstGeom>
          <a:noFill/>
          <a:ln/>
        </p:spPr>
        <p:txBody>
          <a:bodyPr wrap="none" rtlCol="0" anchor="t"/>
          <a:lstStyle/>
          <a:p>
            <a:pPr marL="0" indent="0" algn="ctr">
              <a:lnSpc>
                <a:spcPts val="2493"/>
              </a:lnSpc>
              <a:buNone/>
            </a:pPr>
            <a:r>
              <a:rPr lang="en-US" sz="1995" b="1" kern="0" spc="-40" dirty="0">
                <a:solidFill>
                  <a:srgbClr val="272525"/>
                </a:solidFill>
                <a:latin typeface="adonis-web" pitchFamily="34" charset="0"/>
                <a:ea typeface="adonis-web" pitchFamily="34" charset="-122"/>
                <a:cs typeface="adonis-web" pitchFamily="34" charset="-120"/>
              </a:rPr>
              <a:t>4</a:t>
            </a:r>
            <a:endParaRPr lang="en-US" sz="1995" dirty="0"/>
          </a:p>
        </p:txBody>
      </p:sp>
      <p:sp>
        <p:nvSpPr>
          <p:cNvPr id="24" name="Text 21"/>
          <p:cNvSpPr/>
          <p:nvPr/>
        </p:nvSpPr>
        <p:spPr>
          <a:xfrm>
            <a:off x="4722376" y="6585704"/>
            <a:ext cx="2013704" cy="263843"/>
          </a:xfrm>
          <a:prstGeom prst="rect">
            <a:avLst/>
          </a:prstGeom>
          <a:noFill/>
          <a:ln/>
        </p:spPr>
        <p:txBody>
          <a:bodyPr wrap="none" rtlCol="0" anchor="t"/>
          <a:lstStyle/>
          <a:p>
            <a:pPr marL="0" indent="0" algn="l">
              <a:lnSpc>
                <a:spcPts val="2078"/>
              </a:lnSpc>
              <a:buNone/>
            </a:pPr>
            <a:r>
              <a:rPr lang="en-US" sz="1662" b="1" kern="0" spc="-33" dirty="0">
                <a:solidFill>
                  <a:srgbClr val="272525"/>
                </a:solidFill>
                <a:latin typeface="adonis-web" pitchFamily="34" charset="0"/>
                <a:ea typeface="adonis-web" pitchFamily="34" charset="-122"/>
                <a:cs typeface="adonis-web" pitchFamily="34" charset="-120"/>
              </a:rPr>
              <a:t>Invest in Relationships</a:t>
            </a:r>
            <a:endParaRPr lang="en-US" sz="1662" dirty="0"/>
          </a:p>
        </p:txBody>
      </p:sp>
      <p:sp>
        <p:nvSpPr>
          <p:cNvPr id="25" name="Text 22"/>
          <p:cNvSpPr/>
          <p:nvPr/>
        </p:nvSpPr>
        <p:spPr>
          <a:xfrm>
            <a:off x="4722376" y="7018377"/>
            <a:ext cx="6367701" cy="810101"/>
          </a:xfrm>
          <a:prstGeom prst="rect">
            <a:avLst/>
          </a:prstGeom>
          <a:noFill/>
          <a:ln/>
        </p:spPr>
        <p:txBody>
          <a:bodyPr wrap="square" rtlCol="0" anchor="t"/>
          <a:lstStyle/>
          <a:p>
            <a:pPr marL="0" indent="0" algn="l">
              <a:lnSpc>
                <a:spcPts val="2128"/>
              </a:lnSpc>
              <a:buNone/>
            </a:pPr>
            <a:r>
              <a:rPr lang="en-US" sz="1330" kern="0" spc="-27" dirty="0">
                <a:solidFill>
                  <a:srgbClr val="272525"/>
                </a:solidFill>
                <a:latin typeface="Source Sans Pro" pitchFamily="34" charset="0"/>
                <a:ea typeface="Source Sans Pro" pitchFamily="34" charset="-122"/>
                <a:cs typeface="Source Sans Pro" pitchFamily="34" charset="-120"/>
              </a:rPr>
              <a:t>Healthy relationships can provide a sense of belonging and support - investing time and energy into building and maintaining them can contribute to overall well-being and prosperity.</a:t>
            </a:r>
            <a:endParaRPr lang="en-US" sz="133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1"/>
          <p:cNvSpPr/>
          <p:nvPr/>
        </p:nvSpPr>
        <p:spPr>
          <a:xfrm>
            <a:off x="2348389" y="1255990"/>
            <a:ext cx="9933503" cy="1388745"/>
          </a:xfrm>
          <a:prstGeom prst="rect">
            <a:avLst/>
          </a:prstGeom>
          <a:noFill/>
          <a:ln/>
        </p:spPr>
        <p:txBody>
          <a:bodyPr wrap="squar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The Role of Mindset in Cultivating Happiness and Prosperity</a:t>
            </a:r>
            <a:endParaRPr lang="en-US" sz="4374" dirty="0"/>
          </a:p>
        </p:txBody>
      </p:sp>
      <p:sp>
        <p:nvSpPr>
          <p:cNvPr id="5" name="Shape 2"/>
          <p:cNvSpPr/>
          <p:nvPr/>
        </p:nvSpPr>
        <p:spPr>
          <a:xfrm>
            <a:off x="2348389" y="3089077"/>
            <a:ext cx="3163014" cy="3884533"/>
          </a:xfrm>
          <a:prstGeom prst="roundRect">
            <a:avLst>
              <a:gd name="adj" fmla="val 3161"/>
            </a:avLst>
          </a:prstGeom>
          <a:solidFill>
            <a:srgbClr val="4D4D4D"/>
          </a:solidFill>
          <a:ln w="13811">
            <a:solidFill>
              <a:srgbClr val="4D4D4D"/>
            </a:solidFill>
            <a:prstDash val="solid"/>
          </a:ln>
        </p:spPr>
        <p:txBody>
          <a:bodyPr/>
          <a:lstStyle/>
          <a:p>
            <a:endParaRPr lang="en-US"/>
          </a:p>
        </p:txBody>
      </p:sp>
      <p:sp>
        <p:nvSpPr>
          <p:cNvPr id="6" name="Text 3"/>
          <p:cNvSpPr/>
          <p:nvPr/>
        </p:nvSpPr>
        <p:spPr>
          <a:xfrm>
            <a:off x="2584371" y="3325058"/>
            <a:ext cx="2221944" cy="347186"/>
          </a:xfrm>
          <a:prstGeom prst="rect">
            <a:avLst/>
          </a:prstGeom>
          <a:noFill/>
          <a:ln/>
        </p:spPr>
        <p:txBody>
          <a:bodyPr wrap="none" rtlCol="0" anchor="t"/>
          <a:lstStyle/>
          <a:p>
            <a:pPr marL="0" indent="0">
              <a:lnSpc>
                <a:spcPts val="2734"/>
              </a:lnSpc>
              <a:buNone/>
            </a:pPr>
            <a:r>
              <a:rPr lang="en-US" sz="2187" b="1" kern="0" spc="-44" dirty="0">
                <a:solidFill>
                  <a:srgbClr val="E5E0DF"/>
                </a:solidFill>
                <a:latin typeface="adonis-web" pitchFamily="34" charset="0"/>
                <a:ea typeface="adonis-web" pitchFamily="34" charset="-122"/>
                <a:cs typeface="adonis-web" pitchFamily="34" charset="-120"/>
              </a:rPr>
              <a:t>Growth Mindset</a:t>
            </a:r>
            <a:endParaRPr lang="en-US" sz="2187" dirty="0"/>
          </a:p>
        </p:txBody>
      </p:sp>
      <p:sp>
        <p:nvSpPr>
          <p:cNvPr id="7" name="Text 4"/>
          <p:cNvSpPr/>
          <p:nvPr/>
        </p:nvSpPr>
        <p:spPr>
          <a:xfrm>
            <a:off x="2584371" y="3894415"/>
            <a:ext cx="2691051" cy="2132409"/>
          </a:xfrm>
          <a:prstGeom prst="rect">
            <a:avLst/>
          </a:prstGeom>
          <a:noFill/>
          <a:ln/>
        </p:spPr>
        <p:txBody>
          <a:bodyPr wrap="square" rtlCol="0" anchor="t"/>
          <a:lstStyle/>
          <a:p>
            <a:pPr marL="0" indent="0">
              <a:lnSpc>
                <a:spcPts val="2799"/>
              </a:lnSpc>
              <a:buNone/>
            </a:pPr>
            <a:r>
              <a:rPr lang="en-US" sz="1600" kern="0" spc="-35" dirty="0">
                <a:solidFill>
                  <a:srgbClr val="E5E0DF"/>
                </a:solidFill>
                <a:latin typeface="Source Sans Pro" pitchFamily="34" charset="0"/>
                <a:ea typeface="Source Sans Pro" pitchFamily="34" charset="-122"/>
                <a:cs typeface="Source Sans Pro" pitchFamily="34" charset="-120"/>
              </a:rPr>
              <a:t>A growth mindset entails believing in your ability to cultivate new skills and evolve as a person. This leads to greater confidence, resilience, and overall prosperity.</a:t>
            </a:r>
            <a:endParaRPr lang="en-US" sz="1600" dirty="0"/>
          </a:p>
        </p:txBody>
      </p:sp>
      <p:sp>
        <p:nvSpPr>
          <p:cNvPr id="8" name="Shape 5"/>
          <p:cNvSpPr/>
          <p:nvPr/>
        </p:nvSpPr>
        <p:spPr>
          <a:xfrm>
            <a:off x="5733574" y="3089077"/>
            <a:ext cx="3163014" cy="3884533"/>
          </a:xfrm>
          <a:prstGeom prst="roundRect">
            <a:avLst>
              <a:gd name="adj" fmla="val 3161"/>
            </a:avLst>
          </a:prstGeom>
          <a:solidFill>
            <a:srgbClr val="4D4D4D"/>
          </a:solidFill>
          <a:ln w="13811">
            <a:solidFill>
              <a:srgbClr val="4D4D4D"/>
            </a:solidFill>
            <a:prstDash val="solid"/>
          </a:ln>
        </p:spPr>
        <p:txBody>
          <a:bodyPr/>
          <a:lstStyle/>
          <a:p>
            <a:endParaRPr lang="en-US"/>
          </a:p>
        </p:txBody>
      </p:sp>
      <p:sp>
        <p:nvSpPr>
          <p:cNvPr id="9" name="Text 6"/>
          <p:cNvSpPr/>
          <p:nvPr/>
        </p:nvSpPr>
        <p:spPr>
          <a:xfrm>
            <a:off x="5969556" y="3325058"/>
            <a:ext cx="2290643" cy="347186"/>
          </a:xfrm>
          <a:prstGeom prst="rect">
            <a:avLst/>
          </a:prstGeom>
          <a:noFill/>
          <a:ln/>
        </p:spPr>
        <p:txBody>
          <a:bodyPr wrap="none" rtlCol="0" anchor="t"/>
          <a:lstStyle/>
          <a:p>
            <a:pPr marL="0" indent="0">
              <a:lnSpc>
                <a:spcPts val="2734"/>
              </a:lnSpc>
              <a:buNone/>
            </a:pPr>
            <a:r>
              <a:rPr lang="en-US" sz="2187" b="1" kern="0" spc="-44" dirty="0">
                <a:solidFill>
                  <a:srgbClr val="E5E0DF"/>
                </a:solidFill>
                <a:latin typeface="adonis-web" pitchFamily="34" charset="0"/>
                <a:ea typeface="adonis-web" pitchFamily="34" charset="-122"/>
                <a:cs typeface="adonis-web" pitchFamily="34" charset="-120"/>
              </a:rPr>
              <a:t>Abundance Mindset</a:t>
            </a:r>
            <a:endParaRPr lang="en-US" sz="2187" dirty="0"/>
          </a:p>
        </p:txBody>
      </p:sp>
      <p:sp>
        <p:nvSpPr>
          <p:cNvPr id="10" name="Text 7"/>
          <p:cNvSpPr/>
          <p:nvPr/>
        </p:nvSpPr>
        <p:spPr>
          <a:xfrm>
            <a:off x="5969556" y="3894415"/>
            <a:ext cx="2691051" cy="2843213"/>
          </a:xfrm>
          <a:prstGeom prst="rect">
            <a:avLst/>
          </a:prstGeom>
          <a:noFill/>
          <a:ln/>
        </p:spPr>
        <p:txBody>
          <a:bodyPr wrap="square" rtlCol="0" anchor="t"/>
          <a:lstStyle/>
          <a:p>
            <a:pPr marL="0" indent="0">
              <a:lnSpc>
                <a:spcPts val="2799"/>
              </a:lnSpc>
              <a:buNone/>
            </a:pPr>
            <a:r>
              <a:rPr lang="en-US" sz="1600" kern="0" spc="-35" dirty="0">
                <a:solidFill>
                  <a:srgbClr val="E5E0DF"/>
                </a:solidFill>
                <a:latin typeface="Source Sans Pro" pitchFamily="34" charset="0"/>
                <a:ea typeface="Source Sans Pro" pitchFamily="34" charset="-122"/>
                <a:cs typeface="Source Sans Pro" pitchFamily="34" charset="-120"/>
              </a:rPr>
              <a:t>Choosing to focus on what you have, instead of what you lack, can contribute to a sense of abundance and prosperity. This mindset involves cultivating gratitude and choosing to believe that there is always </a:t>
            </a:r>
            <a:r>
              <a:rPr lang="en-US" sz="1750" kern="0" spc="-35" dirty="0">
                <a:solidFill>
                  <a:srgbClr val="E5E0DF"/>
                </a:solidFill>
                <a:latin typeface="Source Sans Pro" pitchFamily="34" charset="0"/>
                <a:ea typeface="Source Sans Pro" pitchFamily="34" charset="-122"/>
                <a:cs typeface="Source Sans Pro" pitchFamily="34" charset="-120"/>
              </a:rPr>
              <a:t>.</a:t>
            </a:r>
            <a:endParaRPr lang="en-US" sz="1750" dirty="0"/>
          </a:p>
        </p:txBody>
      </p:sp>
      <p:sp>
        <p:nvSpPr>
          <p:cNvPr id="11" name="Shape 8"/>
          <p:cNvSpPr/>
          <p:nvPr/>
        </p:nvSpPr>
        <p:spPr>
          <a:xfrm>
            <a:off x="9118759" y="3089077"/>
            <a:ext cx="3163014" cy="3884533"/>
          </a:xfrm>
          <a:prstGeom prst="roundRect">
            <a:avLst>
              <a:gd name="adj" fmla="val 3161"/>
            </a:avLst>
          </a:prstGeom>
          <a:solidFill>
            <a:srgbClr val="4D4D4D"/>
          </a:solidFill>
          <a:ln w="13811">
            <a:solidFill>
              <a:srgbClr val="4D4D4D"/>
            </a:solidFill>
            <a:prstDash val="solid"/>
          </a:ln>
        </p:spPr>
        <p:txBody>
          <a:bodyPr/>
          <a:lstStyle/>
          <a:p>
            <a:endParaRPr lang="en-US"/>
          </a:p>
        </p:txBody>
      </p:sp>
      <p:sp>
        <p:nvSpPr>
          <p:cNvPr id="12" name="Text 9"/>
          <p:cNvSpPr/>
          <p:nvPr/>
        </p:nvSpPr>
        <p:spPr>
          <a:xfrm>
            <a:off x="9354741" y="3325058"/>
            <a:ext cx="2221944" cy="347186"/>
          </a:xfrm>
          <a:prstGeom prst="rect">
            <a:avLst/>
          </a:prstGeom>
          <a:noFill/>
          <a:ln/>
        </p:spPr>
        <p:txBody>
          <a:bodyPr wrap="none" rtlCol="0" anchor="t"/>
          <a:lstStyle/>
          <a:p>
            <a:pPr marL="0" indent="0">
              <a:lnSpc>
                <a:spcPts val="2734"/>
              </a:lnSpc>
              <a:buNone/>
            </a:pPr>
            <a:r>
              <a:rPr lang="en-US" sz="2187" b="1" kern="0" spc="-44" dirty="0">
                <a:solidFill>
                  <a:srgbClr val="E5E0DF"/>
                </a:solidFill>
                <a:latin typeface="adonis-web" pitchFamily="34" charset="0"/>
                <a:ea typeface="adonis-web" pitchFamily="34" charset="-122"/>
                <a:cs typeface="adonis-web" pitchFamily="34" charset="-120"/>
              </a:rPr>
              <a:t>Positive Mindset</a:t>
            </a:r>
            <a:endParaRPr lang="en-US" sz="2187" dirty="0"/>
          </a:p>
        </p:txBody>
      </p:sp>
      <p:sp>
        <p:nvSpPr>
          <p:cNvPr id="13" name="Text 10"/>
          <p:cNvSpPr/>
          <p:nvPr/>
        </p:nvSpPr>
        <p:spPr>
          <a:xfrm>
            <a:off x="9354741" y="3894415"/>
            <a:ext cx="2691051" cy="2843213"/>
          </a:xfrm>
          <a:prstGeom prst="rect">
            <a:avLst/>
          </a:prstGeom>
          <a:noFill/>
          <a:ln/>
        </p:spPr>
        <p:txBody>
          <a:bodyPr wrap="square" rtlCol="0" anchor="t"/>
          <a:lstStyle/>
          <a:p>
            <a:pPr marL="0" indent="0">
              <a:lnSpc>
                <a:spcPts val="2799"/>
              </a:lnSpc>
              <a:buNone/>
            </a:pPr>
            <a:r>
              <a:rPr lang="en-US" sz="1600" kern="0" spc="-35" dirty="0">
                <a:solidFill>
                  <a:srgbClr val="E5E0DF"/>
                </a:solidFill>
                <a:latin typeface="Source Sans Pro" pitchFamily="34" charset="0"/>
                <a:ea typeface="Source Sans Pro" pitchFamily="34" charset="-122"/>
                <a:cs typeface="Source Sans Pro" pitchFamily="34" charset="-120"/>
              </a:rPr>
              <a:t>A positive mindset entails intentionally focusing on the good in situations and believing in the possibility of positive outcomes. This leads to greater happiness and can contribute to overall prosperity.</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1"/>
          <p:cNvSpPr/>
          <p:nvPr/>
        </p:nvSpPr>
        <p:spPr>
          <a:xfrm>
            <a:off x="2348389" y="758071"/>
            <a:ext cx="9933503" cy="1388745"/>
          </a:xfrm>
          <a:prstGeom prst="rect">
            <a:avLst/>
          </a:prstGeom>
          <a:noFill/>
          <a:ln/>
        </p:spPr>
        <p:txBody>
          <a:bodyPr wrap="squar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Practices for Maintaining Happiness and Prosperity</a:t>
            </a:r>
            <a:endParaRPr lang="en-US" sz="4374" dirty="0"/>
          </a:p>
        </p:txBody>
      </p:sp>
      <p:pic>
        <p:nvPicPr>
          <p:cNvPr id="5" name="Image 1" descr="preencoded.png"/>
          <p:cNvPicPr>
            <a:picLocks noChangeAspect="1"/>
          </p:cNvPicPr>
          <p:nvPr/>
        </p:nvPicPr>
        <p:blipFill>
          <a:blip r:embed="rId4"/>
          <a:stretch>
            <a:fillRect/>
          </a:stretch>
        </p:blipFill>
        <p:spPr>
          <a:xfrm>
            <a:off x="2348389" y="2591157"/>
            <a:ext cx="3088958" cy="1909048"/>
          </a:xfrm>
          <a:prstGeom prst="rect">
            <a:avLst/>
          </a:prstGeom>
        </p:spPr>
      </p:pic>
      <p:sp>
        <p:nvSpPr>
          <p:cNvPr id="6" name="Text 2"/>
          <p:cNvSpPr/>
          <p:nvPr/>
        </p:nvSpPr>
        <p:spPr>
          <a:xfrm>
            <a:off x="2348389" y="4777859"/>
            <a:ext cx="3088958" cy="694373"/>
          </a:xfrm>
          <a:prstGeom prst="rect">
            <a:avLst/>
          </a:prstGeom>
          <a:noFill/>
          <a:ln/>
        </p:spPr>
        <p:txBody>
          <a:bodyPr wrap="squar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Meditation and Mindfulness</a:t>
            </a:r>
            <a:endParaRPr lang="en-US" sz="2187" dirty="0"/>
          </a:p>
        </p:txBody>
      </p:sp>
      <p:sp>
        <p:nvSpPr>
          <p:cNvPr id="7" name="Text 3"/>
          <p:cNvSpPr/>
          <p:nvPr/>
        </p:nvSpPr>
        <p:spPr>
          <a:xfrm>
            <a:off x="2348389" y="5694402"/>
            <a:ext cx="3088958" cy="1777008"/>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Practicing meditation and mindfulness can reduce stress and anxiety, increase self-awareness, and contribute to overall well-being.</a:t>
            </a:r>
            <a:endParaRPr lang="en-US" sz="1750" dirty="0"/>
          </a:p>
        </p:txBody>
      </p:sp>
      <p:pic>
        <p:nvPicPr>
          <p:cNvPr id="8" name="Image 2" descr="preencoded.png"/>
          <p:cNvPicPr>
            <a:picLocks noChangeAspect="1"/>
          </p:cNvPicPr>
          <p:nvPr/>
        </p:nvPicPr>
        <p:blipFill>
          <a:blip r:embed="rId5"/>
          <a:stretch>
            <a:fillRect/>
          </a:stretch>
        </p:blipFill>
        <p:spPr>
          <a:xfrm>
            <a:off x="5770602" y="2591157"/>
            <a:ext cx="3088958" cy="1909048"/>
          </a:xfrm>
          <a:prstGeom prst="rect">
            <a:avLst/>
          </a:prstGeom>
        </p:spPr>
      </p:pic>
      <p:sp>
        <p:nvSpPr>
          <p:cNvPr id="9" name="Text 4"/>
          <p:cNvSpPr/>
          <p:nvPr/>
        </p:nvSpPr>
        <p:spPr>
          <a:xfrm>
            <a:off x="5770602" y="4777859"/>
            <a:ext cx="2221944"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Positive Habits</a:t>
            </a:r>
            <a:endParaRPr lang="en-US" sz="2187" dirty="0"/>
          </a:p>
        </p:txBody>
      </p:sp>
      <p:sp>
        <p:nvSpPr>
          <p:cNvPr id="10" name="Text 5"/>
          <p:cNvSpPr/>
          <p:nvPr/>
        </p:nvSpPr>
        <p:spPr>
          <a:xfrm>
            <a:off x="5770602" y="5347216"/>
            <a:ext cx="3088958"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Cultivating positive habits like reading, journaling, or spending time in nature can contribute to overall happiness and well-being.</a:t>
            </a:r>
            <a:endParaRPr lang="en-US" sz="1750" dirty="0"/>
          </a:p>
        </p:txBody>
      </p:sp>
      <p:pic>
        <p:nvPicPr>
          <p:cNvPr id="11" name="Image 3" descr="preencoded.png"/>
          <p:cNvPicPr>
            <a:picLocks noChangeAspect="1"/>
          </p:cNvPicPr>
          <p:nvPr/>
        </p:nvPicPr>
        <p:blipFill>
          <a:blip r:embed="rId6"/>
          <a:stretch>
            <a:fillRect/>
          </a:stretch>
        </p:blipFill>
        <p:spPr>
          <a:xfrm>
            <a:off x="9192816" y="2591157"/>
            <a:ext cx="3089077" cy="1909167"/>
          </a:xfrm>
          <a:prstGeom prst="rect">
            <a:avLst/>
          </a:prstGeom>
        </p:spPr>
      </p:pic>
      <p:sp>
        <p:nvSpPr>
          <p:cNvPr id="12" name="Text 6"/>
          <p:cNvSpPr/>
          <p:nvPr/>
        </p:nvSpPr>
        <p:spPr>
          <a:xfrm>
            <a:off x="9192816" y="4777978"/>
            <a:ext cx="2632115" cy="347186"/>
          </a:xfrm>
          <a:prstGeom prst="rect">
            <a:avLst/>
          </a:prstGeom>
          <a:noFill/>
          <a:ln/>
        </p:spPr>
        <p:txBody>
          <a:bodyPr wrap="none" rtlCol="0" anchor="t"/>
          <a:lstStyle/>
          <a:p>
            <a:pPr marL="0" indent="0" algn="l">
              <a:lnSpc>
                <a:spcPts val="2734"/>
              </a:lnSpc>
              <a:buNone/>
            </a:pPr>
            <a:r>
              <a:rPr lang="en-US" sz="2187" b="1" kern="0" spc="-44" dirty="0">
                <a:solidFill>
                  <a:srgbClr val="FF75D3"/>
                </a:solidFill>
                <a:latin typeface="adonis-web" pitchFamily="34" charset="0"/>
                <a:ea typeface="adonis-web" pitchFamily="34" charset="-122"/>
                <a:cs typeface="adonis-web" pitchFamily="34" charset="-120"/>
              </a:rPr>
              <a:t>Humor and Connection</a:t>
            </a:r>
            <a:endParaRPr lang="en-US" sz="2187" dirty="0"/>
          </a:p>
        </p:txBody>
      </p:sp>
      <p:sp>
        <p:nvSpPr>
          <p:cNvPr id="13" name="Text 7"/>
          <p:cNvSpPr/>
          <p:nvPr/>
        </p:nvSpPr>
        <p:spPr>
          <a:xfrm>
            <a:off x="9192816" y="5347335"/>
            <a:ext cx="3089077" cy="1777008"/>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Laughing and spending time with loved ones can reduce stress, deepen relationships, and contribute to overall happiness and prosperity.</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1"/>
          <p:cNvSpPr/>
          <p:nvPr/>
        </p:nvSpPr>
        <p:spPr>
          <a:xfrm>
            <a:off x="6319599" y="858322"/>
            <a:ext cx="7164229"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Conclusion and Key Takeaways</a:t>
            </a:r>
            <a:endParaRPr lang="en-US" sz="4374" dirty="0"/>
          </a:p>
        </p:txBody>
      </p:sp>
      <p:sp>
        <p:nvSpPr>
          <p:cNvPr id="5" name="Shape 2"/>
          <p:cNvSpPr/>
          <p:nvPr/>
        </p:nvSpPr>
        <p:spPr>
          <a:xfrm>
            <a:off x="6319599" y="2059543"/>
            <a:ext cx="499943" cy="499943"/>
          </a:xfrm>
          <a:prstGeom prst="roundRect">
            <a:avLst>
              <a:gd name="adj" fmla="val 20000"/>
            </a:avLst>
          </a:prstGeom>
          <a:solidFill>
            <a:srgbClr val="EBD0FB"/>
          </a:solidFill>
          <a:ln w="13811">
            <a:solidFill>
              <a:srgbClr val="D7A1F7"/>
            </a:solidFill>
            <a:prstDash val="solid"/>
          </a:ln>
        </p:spPr>
        <p:txBody>
          <a:bodyPr/>
          <a:lstStyle/>
          <a:p>
            <a:endParaRPr lang="en-US"/>
          </a:p>
        </p:txBody>
      </p:sp>
      <p:sp>
        <p:nvSpPr>
          <p:cNvPr id="6" name="Text 3"/>
          <p:cNvSpPr/>
          <p:nvPr/>
        </p:nvSpPr>
        <p:spPr>
          <a:xfrm>
            <a:off x="6477595" y="210121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7" name="Text 4"/>
          <p:cNvSpPr/>
          <p:nvPr/>
        </p:nvSpPr>
        <p:spPr>
          <a:xfrm>
            <a:off x="7041713" y="2135862"/>
            <a:ext cx="6755487" cy="694373"/>
          </a:xfrm>
          <a:prstGeom prst="rect">
            <a:avLst/>
          </a:prstGeom>
          <a:noFill/>
          <a:ln/>
        </p:spPr>
        <p:txBody>
          <a:bodyPr wrap="squar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Happiness and prosperity are multifaceted concepts that are intertwined and mutually reinforcing.</a:t>
            </a:r>
            <a:endParaRPr lang="en-US" sz="2187" dirty="0"/>
          </a:p>
        </p:txBody>
      </p:sp>
      <p:sp>
        <p:nvSpPr>
          <p:cNvPr id="8" name="Shape 5"/>
          <p:cNvSpPr/>
          <p:nvPr/>
        </p:nvSpPr>
        <p:spPr>
          <a:xfrm>
            <a:off x="6319599" y="3225998"/>
            <a:ext cx="499943" cy="499943"/>
          </a:xfrm>
          <a:prstGeom prst="roundRect">
            <a:avLst>
              <a:gd name="adj" fmla="val 20000"/>
            </a:avLst>
          </a:prstGeom>
          <a:solidFill>
            <a:srgbClr val="EBD0FB"/>
          </a:solidFill>
          <a:ln w="13811">
            <a:solidFill>
              <a:srgbClr val="D7A1F7"/>
            </a:solidFill>
            <a:prstDash val="solid"/>
          </a:ln>
        </p:spPr>
        <p:txBody>
          <a:bodyPr/>
          <a:lstStyle/>
          <a:p>
            <a:endParaRPr lang="en-US"/>
          </a:p>
        </p:txBody>
      </p:sp>
      <p:sp>
        <p:nvSpPr>
          <p:cNvPr id="9" name="Text 6"/>
          <p:cNvSpPr/>
          <p:nvPr/>
        </p:nvSpPr>
        <p:spPr>
          <a:xfrm>
            <a:off x="6477595" y="3267670"/>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0" name="Text 7"/>
          <p:cNvSpPr/>
          <p:nvPr/>
        </p:nvSpPr>
        <p:spPr>
          <a:xfrm>
            <a:off x="7041713" y="3302318"/>
            <a:ext cx="6755487" cy="1041559"/>
          </a:xfrm>
          <a:prstGeom prst="rect">
            <a:avLst/>
          </a:prstGeom>
          <a:noFill/>
          <a:ln/>
        </p:spPr>
        <p:txBody>
          <a:bodyPr wrap="squar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Factors like healthy relationships, self-care practices, and positive emotions can contribute to overall happiness and prosperity.</a:t>
            </a:r>
            <a:endParaRPr lang="en-US" sz="2187" dirty="0"/>
          </a:p>
        </p:txBody>
      </p:sp>
      <p:sp>
        <p:nvSpPr>
          <p:cNvPr id="11" name="Shape 8"/>
          <p:cNvSpPr/>
          <p:nvPr/>
        </p:nvSpPr>
        <p:spPr>
          <a:xfrm>
            <a:off x="6319599" y="4739640"/>
            <a:ext cx="499943" cy="499943"/>
          </a:xfrm>
          <a:prstGeom prst="roundRect">
            <a:avLst>
              <a:gd name="adj" fmla="val 20000"/>
            </a:avLst>
          </a:prstGeom>
          <a:solidFill>
            <a:srgbClr val="EBD0FB"/>
          </a:solidFill>
          <a:ln w="13811">
            <a:solidFill>
              <a:srgbClr val="D7A1F7"/>
            </a:solidFill>
            <a:prstDash val="solid"/>
          </a:ln>
        </p:spPr>
        <p:txBody>
          <a:bodyPr/>
          <a:lstStyle/>
          <a:p>
            <a:endParaRPr lang="en-US"/>
          </a:p>
        </p:txBody>
      </p:sp>
      <p:sp>
        <p:nvSpPr>
          <p:cNvPr id="12" name="Text 9"/>
          <p:cNvSpPr/>
          <p:nvPr/>
        </p:nvSpPr>
        <p:spPr>
          <a:xfrm>
            <a:off x="6477595" y="4781312"/>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3" name="Text 10"/>
          <p:cNvSpPr/>
          <p:nvPr/>
        </p:nvSpPr>
        <p:spPr>
          <a:xfrm>
            <a:off x="7041713" y="4815959"/>
            <a:ext cx="6755487" cy="1041559"/>
          </a:xfrm>
          <a:prstGeom prst="rect">
            <a:avLst/>
          </a:prstGeom>
          <a:noFill/>
          <a:ln/>
        </p:spPr>
        <p:txBody>
          <a:bodyPr wrap="squar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Maintaining a growth and abundance mindset and cultivating resilience are also important components of achieving prosperity.</a:t>
            </a:r>
            <a:endParaRPr lang="en-US" sz="2187" dirty="0"/>
          </a:p>
        </p:txBody>
      </p:sp>
      <p:sp>
        <p:nvSpPr>
          <p:cNvPr id="14" name="Shape 11"/>
          <p:cNvSpPr/>
          <p:nvPr/>
        </p:nvSpPr>
        <p:spPr>
          <a:xfrm>
            <a:off x="6319599" y="6253282"/>
            <a:ext cx="499943" cy="499943"/>
          </a:xfrm>
          <a:prstGeom prst="roundRect">
            <a:avLst>
              <a:gd name="adj" fmla="val 20000"/>
            </a:avLst>
          </a:prstGeom>
          <a:solidFill>
            <a:srgbClr val="EBD0FB"/>
          </a:solidFill>
          <a:ln w="13811">
            <a:solidFill>
              <a:srgbClr val="D7A1F7"/>
            </a:solidFill>
            <a:prstDash val="solid"/>
          </a:ln>
        </p:spPr>
        <p:txBody>
          <a:bodyPr/>
          <a:lstStyle/>
          <a:p>
            <a:endParaRPr lang="en-US"/>
          </a:p>
        </p:txBody>
      </p:sp>
      <p:sp>
        <p:nvSpPr>
          <p:cNvPr id="15" name="Text 12"/>
          <p:cNvSpPr/>
          <p:nvPr/>
        </p:nvSpPr>
        <p:spPr>
          <a:xfrm>
            <a:off x="6477595" y="6294953"/>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4</a:t>
            </a:r>
            <a:endParaRPr lang="en-US" sz="2624" dirty="0"/>
          </a:p>
        </p:txBody>
      </p:sp>
      <p:sp>
        <p:nvSpPr>
          <p:cNvPr id="16" name="Text 13"/>
          <p:cNvSpPr/>
          <p:nvPr/>
        </p:nvSpPr>
        <p:spPr>
          <a:xfrm>
            <a:off x="7041713" y="6329601"/>
            <a:ext cx="6755487" cy="1041559"/>
          </a:xfrm>
          <a:prstGeom prst="rect">
            <a:avLst/>
          </a:prstGeom>
          <a:noFill/>
          <a:ln/>
        </p:spPr>
        <p:txBody>
          <a:bodyPr wrap="squar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Practices like mindfulness, humor, and positive habits can contribute to maintaining a sense of happiness and prosperity over time.</a:t>
            </a:r>
            <a:endParaRPr lang="en-US" sz="2187" dirty="0"/>
          </a:p>
        </p:txBody>
      </p:sp>
      <p:pic>
        <p:nvPicPr>
          <p:cNvPr id="17"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1"/>
          <p:cNvSpPr/>
          <p:nvPr/>
        </p:nvSpPr>
        <p:spPr>
          <a:xfrm>
            <a:off x="2348389" y="1854398"/>
            <a:ext cx="4443889"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Thank You!</a:t>
            </a:r>
            <a:endParaRPr lang="en-US" sz="4374" dirty="0"/>
          </a:p>
        </p:txBody>
      </p:sp>
      <p:sp>
        <p:nvSpPr>
          <p:cNvPr id="5" name="Text 2"/>
          <p:cNvSpPr/>
          <p:nvPr/>
        </p:nvSpPr>
        <p:spPr>
          <a:xfrm>
            <a:off x="2348389" y="2993112"/>
            <a:ext cx="9933503" cy="355402"/>
          </a:xfrm>
          <a:prstGeom prst="rect">
            <a:avLst/>
          </a:prstGeom>
          <a:noFill/>
          <a:ln/>
        </p:spPr>
        <p:txBody>
          <a:bodyPr wrap="none" rtlCol="0" anchor="t"/>
          <a:lstStyle/>
          <a:p>
            <a:pPr marL="0" indent="0">
              <a:lnSpc>
                <a:spcPts val="2799"/>
              </a:lnSpc>
              <a:buNone/>
            </a:pPr>
            <a:r>
              <a:rPr lang="en-US" sz="1750" b="1" i="1" u="sng" kern="0" spc="-35" dirty="0">
                <a:solidFill>
                  <a:srgbClr val="272525"/>
                </a:solidFill>
                <a:latin typeface="Source Sans Pro" pitchFamily="34" charset="0"/>
                <a:ea typeface="Source Sans Pro" pitchFamily="34" charset="-122"/>
                <a:cs typeface="Source Sans Pro" pitchFamily="34" charset="-120"/>
              </a:rPr>
              <a:t>Group Members:-</a:t>
            </a:r>
            <a:endParaRPr lang="en-US" sz="1750" dirty="0"/>
          </a:p>
        </p:txBody>
      </p:sp>
      <p:sp>
        <p:nvSpPr>
          <p:cNvPr id="6" name="Text 3"/>
          <p:cNvSpPr/>
          <p:nvPr/>
        </p:nvSpPr>
        <p:spPr>
          <a:xfrm>
            <a:off x="2348389" y="3598426"/>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Farhan Malik</a:t>
            </a:r>
            <a:endParaRPr lang="en-US" sz="1750" dirty="0"/>
          </a:p>
        </p:txBody>
      </p:sp>
      <p:sp>
        <p:nvSpPr>
          <p:cNvPr id="7" name="Text 4"/>
          <p:cNvSpPr/>
          <p:nvPr/>
        </p:nvSpPr>
        <p:spPr>
          <a:xfrm>
            <a:off x="2348389" y="4203740"/>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Sheshu Tarak</a:t>
            </a:r>
            <a:endParaRPr lang="en-US" sz="1750" dirty="0"/>
          </a:p>
        </p:txBody>
      </p:sp>
      <p:sp>
        <p:nvSpPr>
          <p:cNvPr id="8" name="Text 5"/>
          <p:cNvSpPr/>
          <p:nvPr/>
        </p:nvSpPr>
        <p:spPr>
          <a:xfrm>
            <a:off x="2348389" y="4809053"/>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Siddhant</a:t>
            </a:r>
            <a:endParaRPr lang="en-US" sz="1750" dirty="0"/>
          </a:p>
        </p:txBody>
      </p:sp>
      <p:sp>
        <p:nvSpPr>
          <p:cNvPr id="9" name="Text 6"/>
          <p:cNvSpPr/>
          <p:nvPr/>
        </p:nvSpPr>
        <p:spPr>
          <a:xfrm>
            <a:off x="2348389" y="5414367"/>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Sai Santham</a:t>
            </a:r>
            <a:endParaRPr lang="en-US" sz="1750" dirty="0"/>
          </a:p>
        </p:txBody>
      </p:sp>
      <p:sp>
        <p:nvSpPr>
          <p:cNvPr id="10" name="Text 7"/>
          <p:cNvSpPr/>
          <p:nvPr/>
        </p:nvSpPr>
        <p:spPr>
          <a:xfrm>
            <a:off x="2348389" y="6019681"/>
            <a:ext cx="9933503"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Jaya Vardhan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782</Words>
  <Application>Microsoft Office PowerPoint</Application>
  <PresentationFormat>Custom</PresentationFormat>
  <Paragraphs>75</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adonis-web</vt:lpstr>
      <vt:lpstr>Arial</vt:lpstr>
      <vt:lpstr>Calibri</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Md rizwan ahmad</cp:lastModifiedBy>
  <cp:revision>3</cp:revision>
  <dcterms:created xsi:type="dcterms:W3CDTF">2023-09-28T15:43:53Z</dcterms:created>
  <dcterms:modified xsi:type="dcterms:W3CDTF">2023-09-28T16:15:17Z</dcterms:modified>
</cp:coreProperties>
</file>